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7"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9DBF1"/>
    <a:srgbClr val="FABB66"/>
    <a:srgbClr val="FFDD71"/>
    <a:srgbClr val="FFFFA3"/>
    <a:srgbClr val="CCEAAC"/>
    <a:srgbClr val="FFFFC5"/>
    <a:srgbClr val="0A2D3C"/>
    <a:srgbClr val="104760"/>
    <a:srgbClr val="E5F4D4"/>
    <a:srgbClr val="FFFFC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487" autoAdjust="0"/>
    <p:restoredTop sz="94660"/>
  </p:normalViewPr>
  <p:slideViewPr>
    <p:cSldViewPr snapToGrid="0">
      <p:cViewPr varScale="1">
        <p:scale>
          <a:sx n="54" d="100"/>
          <a:sy n="54" d="100"/>
        </p:scale>
        <p:origin x="28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1A15D4B-6CCF-406D-A8E2-D32DC179738F}"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66B847E-30D7-41AB-BD13-1C4EB8D2AE19}" type="slidenum">
              <a:rPr kumimoji="1" lang="ja-JP" altLang="en-US" smtClean="0"/>
              <a:t>‹#›</a:t>
            </a:fld>
            <a:endParaRPr kumimoji="1" lang="ja-JP" altLang="en-US"/>
          </a:p>
        </p:txBody>
      </p:sp>
    </p:spTree>
    <p:extLst>
      <p:ext uri="{BB962C8B-B14F-4D97-AF65-F5344CB8AC3E}">
        <p14:creationId xmlns:p14="http://schemas.microsoft.com/office/powerpoint/2010/main" val="16733974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A15D4B-6CCF-406D-A8E2-D32DC179738F}"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66B847E-30D7-41AB-BD13-1C4EB8D2AE19}" type="slidenum">
              <a:rPr kumimoji="1" lang="ja-JP" altLang="en-US" smtClean="0"/>
              <a:t>‹#›</a:t>
            </a:fld>
            <a:endParaRPr kumimoji="1" lang="ja-JP" altLang="en-US"/>
          </a:p>
        </p:txBody>
      </p:sp>
    </p:spTree>
    <p:extLst>
      <p:ext uri="{BB962C8B-B14F-4D97-AF65-F5344CB8AC3E}">
        <p14:creationId xmlns:p14="http://schemas.microsoft.com/office/powerpoint/2010/main" val="11597208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A15D4B-6CCF-406D-A8E2-D32DC179738F}"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66B847E-30D7-41AB-BD13-1C4EB8D2AE19}" type="slidenum">
              <a:rPr kumimoji="1" lang="ja-JP" altLang="en-US" smtClean="0"/>
              <a:t>‹#›</a:t>
            </a:fld>
            <a:endParaRPr kumimoji="1" lang="ja-JP" altLang="en-US"/>
          </a:p>
        </p:txBody>
      </p:sp>
    </p:spTree>
    <p:extLst>
      <p:ext uri="{BB962C8B-B14F-4D97-AF65-F5344CB8AC3E}">
        <p14:creationId xmlns:p14="http://schemas.microsoft.com/office/powerpoint/2010/main" val="34070658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1A15D4B-6CCF-406D-A8E2-D32DC179738F}"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66B847E-30D7-41AB-BD13-1C4EB8D2AE19}" type="slidenum">
              <a:rPr kumimoji="1" lang="ja-JP" altLang="en-US" smtClean="0"/>
              <a:t>‹#›</a:t>
            </a:fld>
            <a:endParaRPr kumimoji="1" lang="ja-JP" altLang="en-US"/>
          </a:p>
        </p:txBody>
      </p:sp>
    </p:spTree>
    <p:extLst>
      <p:ext uri="{BB962C8B-B14F-4D97-AF65-F5344CB8AC3E}">
        <p14:creationId xmlns:p14="http://schemas.microsoft.com/office/powerpoint/2010/main" val="4180231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1A15D4B-6CCF-406D-A8E2-D32DC179738F}" type="datetimeFigureOut">
              <a:rPr kumimoji="1" lang="ja-JP" altLang="en-US" smtClean="0"/>
              <a:t>2024/8/2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466B847E-30D7-41AB-BD13-1C4EB8D2AE19}" type="slidenum">
              <a:rPr kumimoji="1" lang="ja-JP" altLang="en-US" smtClean="0"/>
              <a:t>‹#›</a:t>
            </a:fld>
            <a:endParaRPr kumimoji="1" lang="ja-JP" altLang="en-US"/>
          </a:p>
        </p:txBody>
      </p:sp>
    </p:spTree>
    <p:extLst>
      <p:ext uri="{BB962C8B-B14F-4D97-AF65-F5344CB8AC3E}">
        <p14:creationId xmlns:p14="http://schemas.microsoft.com/office/powerpoint/2010/main" val="12331389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1A15D4B-6CCF-406D-A8E2-D32DC179738F}" type="datetimeFigureOut">
              <a:rPr kumimoji="1" lang="ja-JP" altLang="en-US" smtClean="0"/>
              <a:t>2024/8/2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66B847E-30D7-41AB-BD13-1C4EB8D2AE19}" type="slidenum">
              <a:rPr kumimoji="1" lang="ja-JP" altLang="en-US" smtClean="0"/>
              <a:t>‹#›</a:t>
            </a:fld>
            <a:endParaRPr kumimoji="1" lang="ja-JP" altLang="en-US"/>
          </a:p>
        </p:txBody>
      </p:sp>
    </p:spTree>
    <p:extLst>
      <p:ext uri="{BB962C8B-B14F-4D97-AF65-F5344CB8AC3E}">
        <p14:creationId xmlns:p14="http://schemas.microsoft.com/office/powerpoint/2010/main" val="28288527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1A15D4B-6CCF-406D-A8E2-D32DC179738F}" type="datetimeFigureOut">
              <a:rPr kumimoji="1" lang="ja-JP" altLang="en-US" smtClean="0"/>
              <a:t>2024/8/2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466B847E-30D7-41AB-BD13-1C4EB8D2AE19}" type="slidenum">
              <a:rPr kumimoji="1" lang="ja-JP" altLang="en-US" smtClean="0"/>
              <a:t>‹#›</a:t>
            </a:fld>
            <a:endParaRPr kumimoji="1" lang="ja-JP" altLang="en-US"/>
          </a:p>
        </p:txBody>
      </p:sp>
    </p:spTree>
    <p:extLst>
      <p:ext uri="{BB962C8B-B14F-4D97-AF65-F5344CB8AC3E}">
        <p14:creationId xmlns:p14="http://schemas.microsoft.com/office/powerpoint/2010/main" val="21654175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1A15D4B-6CCF-406D-A8E2-D32DC179738F}" type="datetimeFigureOut">
              <a:rPr kumimoji="1" lang="ja-JP" altLang="en-US" smtClean="0"/>
              <a:t>2024/8/2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466B847E-30D7-41AB-BD13-1C4EB8D2AE19}" type="slidenum">
              <a:rPr kumimoji="1" lang="ja-JP" altLang="en-US" smtClean="0"/>
              <a:t>‹#›</a:t>
            </a:fld>
            <a:endParaRPr kumimoji="1" lang="ja-JP" altLang="en-US"/>
          </a:p>
        </p:txBody>
      </p:sp>
    </p:spTree>
    <p:extLst>
      <p:ext uri="{BB962C8B-B14F-4D97-AF65-F5344CB8AC3E}">
        <p14:creationId xmlns:p14="http://schemas.microsoft.com/office/powerpoint/2010/main" val="329267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1A15D4B-6CCF-406D-A8E2-D32DC179738F}" type="datetimeFigureOut">
              <a:rPr kumimoji="1" lang="ja-JP" altLang="en-US" smtClean="0"/>
              <a:t>2024/8/2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466B847E-30D7-41AB-BD13-1C4EB8D2AE19}" type="slidenum">
              <a:rPr kumimoji="1" lang="ja-JP" altLang="en-US" smtClean="0"/>
              <a:t>‹#›</a:t>
            </a:fld>
            <a:endParaRPr kumimoji="1" lang="ja-JP" altLang="en-US"/>
          </a:p>
        </p:txBody>
      </p:sp>
    </p:spTree>
    <p:extLst>
      <p:ext uri="{BB962C8B-B14F-4D97-AF65-F5344CB8AC3E}">
        <p14:creationId xmlns:p14="http://schemas.microsoft.com/office/powerpoint/2010/main" val="42695375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A15D4B-6CCF-406D-A8E2-D32DC179738F}" type="datetimeFigureOut">
              <a:rPr kumimoji="1" lang="ja-JP" altLang="en-US" smtClean="0"/>
              <a:t>2024/8/2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66B847E-30D7-41AB-BD13-1C4EB8D2AE19}" type="slidenum">
              <a:rPr kumimoji="1" lang="ja-JP" altLang="en-US" smtClean="0"/>
              <a:t>‹#›</a:t>
            </a:fld>
            <a:endParaRPr kumimoji="1" lang="ja-JP" altLang="en-US"/>
          </a:p>
        </p:txBody>
      </p:sp>
    </p:spTree>
    <p:extLst>
      <p:ext uri="{BB962C8B-B14F-4D97-AF65-F5344CB8AC3E}">
        <p14:creationId xmlns:p14="http://schemas.microsoft.com/office/powerpoint/2010/main" val="573569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1A15D4B-6CCF-406D-A8E2-D32DC179738F}" type="datetimeFigureOut">
              <a:rPr kumimoji="1" lang="ja-JP" altLang="en-US" smtClean="0"/>
              <a:t>2024/8/2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466B847E-30D7-41AB-BD13-1C4EB8D2AE19}" type="slidenum">
              <a:rPr kumimoji="1" lang="ja-JP" altLang="en-US" smtClean="0"/>
              <a:t>‹#›</a:t>
            </a:fld>
            <a:endParaRPr kumimoji="1" lang="ja-JP" altLang="en-US"/>
          </a:p>
        </p:txBody>
      </p:sp>
    </p:spTree>
    <p:extLst>
      <p:ext uri="{BB962C8B-B14F-4D97-AF65-F5344CB8AC3E}">
        <p14:creationId xmlns:p14="http://schemas.microsoft.com/office/powerpoint/2010/main" val="10203131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1A15D4B-6CCF-406D-A8E2-D32DC179738F}" type="datetimeFigureOut">
              <a:rPr kumimoji="1" lang="ja-JP" altLang="en-US" smtClean="0"/>
              <a:t>2024/8/2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466B847E-30D7-41AB-BD13-1C4EB8D2AE19}" type="slidenum">
              <a:rPr kumimoji="1" lang="ja-JP" altLang="en-US" smtClean="0"/>
              <a:t>‹#›</a:t>
            </a:fld>
            <a:endParaRPr kumimoji="1" lang="ja-JP" altLang="en-US"/>
          </a:p>
        </p:txBody>
      </p:sp>
    </p:spTree>
    <p:extLst>
      <p:ext uri="{BB962C8B-B14F-4D97-AF65-F5344CB8AC3E}">
        <p14:creationId xmlns:p14="http://schemas.microsoft.com/office/powerpoint/2010/main" val="31545341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3" name="直線コネクタ 132">
            <a:extLst>
              <a:ext uri="{FF2B5EF4-FFF2-40B4-BE49-F238E27FC236}">
                <a16:creationId xmlns:a16="http://schemas.microsoft.com/office/drawing/2014/main" id="{83352765-87BD-C291-0B9F-97D4DE4EA8C3}"/>
              </a:ext>
            </a:extLst>
          </p:cNvPr>
          <p:cNvCxnSpPr/>
          <p:nvPr/>
        </p:nvCxnSpPr>
        <p:spPr>
          <a:xfrm>
            <a:off x="1133469" y="8773371"/>
            <a:ext cx="551463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98" name="正方形/長方形 97">
            <a:extLst>
              <a:ext uri="{FF2B5EF4-FFF2-40B4-BE49-F238E27FC236}">
                <a16:creationId xmlns:a16="http://schemas.microsoft.com/office/drawing/2014/main" id="{911A6581-DA42-9F2F-33AA-E892D1921CC4}"/>
              </a:ext>
            </a:extLst>
          </p:cNvPr>
          <p:cNvSpPr/>
          <p:nvPr/>
        </p:nvSpPr>
        <p:spPr>
          <a:xfrm>
            <a:off x="4832712" y="8291723"/>
            <a:ext cx="1824915" cy="558166"/>
          </a:xfrm>
          <a:prstGeom prst="rect">
            <a:avLst/>
          </a:prstGeom>
          <a:solidFill>
            <a:schemeClr val="bg1"/>
          </a:solidFill>
          <a:ln w="127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 name="グループ化 7">
            <a:extLst>
              <a:ext uri="{FF2B5EF4-FFF2-40B4-BE49-F238E27FC236}">
                <a16:creationId xmlns:a16="http://schemas.microsoft.com/office/drawing/2014/main" id="{1CFBDA9C-86A7-BE6D-6BB4-291C19AB75CD}"/>
              </a:ext>
            </a:extLst>
          </p:cNvPr>
          <p:cNvGrpSpPr/>
          <p:nvPr/>
        </p:nvGrpSpPr>
        <p:grpSpPr>
          <a:xfrm>
            <a:off x="271069" y="797442"/>
            <a:ext cx="6397318" cy="302787"/>
            <a:chOff x="271069" y="797442"/>
            <a:chExt cx="6397318" cy="302787"/>
          </a:xfrm>
        </p:grpSpPr>
        <p:grpSp>
          <p:nvGrpSpPr>
            <p:cNvPr id="5" name="グループ化 4">
              <a:extLst>
                <a:ext uri="{FF2B5EF4-FFF2-40B4-BE49-F238E27FC236}">
                  <a16:creationId xmlns:a16="http://schemas.microsoft.com/office/drawing/2014/main" id="{A90783BB-EEE8-7FA6-6E75-EBE875035A08}"/>
                </a:ext>
              </a:extLst>
            </p:cNvPr>
            <p:cNvGrpSpPr/>
            <p:nvPr/>
          </p:nvGrpSpPr>
          <p:grpSpPr>
            <a:xfrm>
              <a:off x="271069" y="797442"/>
              <a:ext cx="6397318" cy="293860"/>
              <a:chOff x="271069" y="797442"/>
              <a:chExt cx="6397318" cy="293860"/>
            </a:xfrm>
          </p:grpSpPr>
          <p:sp>
            <p:nvSpPr>
              <p:cNvPr id="105" name="正方形/長方形 104">
                <a:extLst>
                  <a:ext uri="{FF2B5EF4-FFF2-40B4-BE49-F238E27FC236}">
                    <a16:creationId xmlns:a16="http://schemas.microsoft.com/office/drawing/2014/main" id="{9B61A676-AF2B-5E3A-3856-32BB94F05353}"/>
                  </a:ext>
                </a:extLst>
              </p:cNvPr>
              <p:cNvSpPr/>
              <p:nvPr/>
            </p:nvSpPr>
            <p:spPr>
              <a:xfrm>
                <a:off x="271069" y="800100"/>
                <a:ext cx="867164" cy="285096"/>
              </a:xfrm>
              <a:prstGeom prst="rect">
                <a:avLst/>
              </a:prstGeom>
              <a:solidFill>
                <a:srgbClr val="1047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 name="グループ化 2">
                <a:extLst>
                  <a:ext uri="{FF2B5EF4-FFF2-40B4-BE49-F238E27FC236}">
                    <a16:creationId xmlns:a16="http://schemas.microsoft.com/office/drawing/2014/main" id="{C61E2875-1F13-85D8-6559-CB37FA48C1C5}"/>
                  </a:ext>
                </a:extLst>
              </p:cNvPr>
              <p:cNvGrpSpPr/>
              <p:nvPr/>
            </p:nvGrpSpPr>
            <p:grpSpPr>
              <a:xfrm>
                <a:off x="1142994" y="797442"/>
                <a:ext cx="5525393" cy="293860"/>
                <a:chOff x="1142994" y="797442"/>
                <a:chExt cx="5525393" cy="293860"/>
              </a:xfrm>
            </p:grpSpPr>
            <p:sp>
              <p:nvSpPr>
                <p:cNvPr id="106" name="正方形/長方形 105">
                  <a:extLst>
                    <a:ext uri="{FF2B5EF4-FFF2-40B4-BE49-F238E27FC236}">
                      <a16:creationId xmlns:a16="http://schemas.microsoft.com/office/drawing/2014/main" id="{135B0EC3-4FAE-0FDA-3EA7-005E9F98D9F9}"/>
                    </a:ext>
                  </a:extLst>
                </p:cNvPr>
                <p:cNvSpPr/>
                <p:nvPr/>
              </p:nvSpPr>
              <p:spPr>
                <a:xfrm>
                  <a:off x="1142994" y="797442"/>
                  <a:ext cx="5525393" cy="287754"/>
                </a:xfrm>
                <a:prstGeom prst="rect">
                  <a:avLst/>
                </a:prstGeom>
                <a:solidFill>
                  <a:srgbClr val="104760"/>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EB014BDA-71B5-C04C-E1F4-71A7EBB2920B}"/>
                    </a:ext>
                  </a:extLst>
                </p:cNvPr>
                <p:cNvSpPr txBox="1"/>
                <p:nvPr/>
              </p:nvSpPr>
              <p:spPr>
                <a:xfrm>
                  <a:off x="1147587" y="814303"/>
                  <a:ext cx="3307169" cy="276999"/>
                </a:xfrm>
                <a:prstGeom prst="rect">
                  <a:avLst/>
                </a:prstGeom>
                <a:noFill/>
                <a:ln>
                  <a:noFill/>
                </a:ln>
              </p:spPr>
              <p:txBody>
                <a:bodyPr wrap="square" rtlCol="0">
                  <a:spAutoFit/>
                </a:bodyPr>
                <a:lstStyle/>
                <a:p>
                  <a:pPr algn="ctr"/>
                  <a:r>
                    <a:rPr kumimoji="1" lang="ja-JP" altLang="en-US" sz="1200" b="1" dirty="0">
                      <a:solidFill>
                        <a:schemeClr val="bg1"/>
                      </a:solidFill>
                    </a:rPr>
                    <a:t>私と家族の行動</a:t>
                  </a:r>
                </a:p>
              </p:txBody>
            </p:sp>
          </p:grpSp>
        </p:grpSp>
        <p:sp>
          <p:nvSpPr>
            <p:cNvPr id="4" name="テキスト ボックス 3">
              <a:extLst>
                <a:ext uri="{FF2B5EF4-FFF2-40B4-BE49-F238E27FC236}">
                  <a16:creationId xmlns:a16="http://schemas.microsoft.com/office/drawing/2014/main" id="{161EC4C3-B6E3-0144-446D-C4D95FA4B6E0}"/>
                </a:ext>
              </a:extLst>
            </p:cNvPr>
            <p:cNvSpPr txBox="1"/>
            <p:nvPr/>
          </p:nvSpPr>
          <p:spPr>
            <a:xfrm>
              <a:off x="288989" y="823230"/>
              <a:ext cx="847727" cy="276999"/>
            </a:xfrm>
            <a:prstGeom prst="rect">
              <a:avLst/>
            </a:prstGeom>
            <a:noFill/>
            <a:ln>
              <a:noFill/>
            </a:ln>
          </p:spPr>
          <p:txBody>
            <a:bodyPr wrap="square" rtlCol="0">
              <a:spAutoFit/>
            </a:bodyPr>
            <a:lstStyle/>
            <a:p>
              <a:pPr algn="ctr"/>
              <a:r>
                <a:rPr kumimoji="1" lang="ja-JP" altLang="en-US" sz="1200" b="1" dirty="0">
                  <a:solidFill>
                    <a:schemeClr val="bg1"/>
                  </a:solidFill>
                </a:rPr>
                <a:t>経　過</a:t>
              </a:r>
            </a:p>
          </p:txBody>
        </p:sp>
      </p:grpSp>
      <p:sp>
        <p:nvSpPr>
          <p:cNvPr id="150" name="テキスト ボックス 149">
            <a:extLst>
              <a:ext uri="{FF2B5EF4-FFF2-40B4-BE49-F238E27FC236}">
                <a16:creationId xmlns:a16="http://schemas.microsoft.com/office/drawing/2014/main" id="{08416062-A27C-7A09-CC31-2A2DB0474370}"/>
              </a:ext>
            </a:extLst>
          </p:cNvPr>
          <p:cNvSpPr txBox="1"/>
          <p:nvPr/>
        </p:nvSpPr>
        <p:spPr>
          <a:xfrm>
            <a:off x="1335314" y="2484685"/>
            <a:ext cx="3326552" cy="1042914"/>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ja-JP" altLang="en-US" sz="700" dirty="0">
              <a:latin typeface="AR P丸ゴシック体M" panose="020F0600000000000000" pitchFamily="50" charset="-128"/>
              <a:ea typeface="AR P丸ゴシック体M" panose="020F0600000000000000" pitchFamily="50" charset="-128"/>
            </a:endParaRPr>
          </a:p>
          <a:p>
            <a:pPr>
              <a:lnSpc>
                <a:spcPct val="150000"/>
              </a:lnSpc>
            </a:pPr>
            <a:endParaRPr kumimoji="1" lang="ja-JP" altLang="en-US" sz="700" dirty="0">
              <a:latin typeface="AR P丸ゴシック体M" panose="020F0600000000000000" pitchFamily="50" charset="-128"/>
              <a:ea typeface="AR P丸ゴシック体M" panose="020F0600000000000000" pitchFamily="50" charset="-128"/>
            </a:endParaRPr>
          </a:p>
        </p:txBody>
      </p:sp>
      <p:pic>
        <p:nvPicPr>
          <p:cNvPr id="25" name="図 24">
            <a:extLst>
              <a:ext uri="{FF2B5EF4-FFF2-40B4-BE49-F238E27FC236}">
                <a16:creationId xmlns:a16="http://schemas.microsoft.com/office/drawing/2014/main" id="{09EC3DCC-9894-E2CB-3655-2E6E60779A51}"/>
              </a:ext>
            </a:extLst>
          </p:cNvPr>
          <p:cNvPicPr>
            <a:picLocks noChangeAspect="1"/>
          </p:cNvPicPr>
          <p:nvPr/>
        </p:nvPicPr>
        <p:blipFill>
          <a:blip r:embed="rId2"/>
          <a:stretch>
            <a:fillRect/>
          </a:stretch>
        </p:blipFill>
        <p:spPr>
          <a:xfrm>
            <a:off x="246327" y="46849"/>
            <a:ext cx="6407451" cy="859611"/>
          </a:xfrm>
          <a:prstGeom prst="rect">
            <a:avLst/>
          </a:prstGeom>
        </p:spPr>
      </p:pic>
      <p:cxnSp>
        <p:nvCxnSpPr>
          <p:cNvPr id="129" name="直線コネクタ 128">
            <a:extLst>
              <a:ext uri="{FF2B5EF4-FFF2-40B4-BE49-F238E27FC236}">
                <a16:creationId xmlns:a16="http://schemas.microsoft.com/office/drawing/2014/main" id="{7CAC4F7E-F405-4ADF-CA0E-451A1890CB01}"/>
              </a:ext>
            </a:extLst>
          </p:cNvPr>
          <p:cNvCxnSpPr>
            <a:cxnSpLocks/>
          </p:cNvCxnSpPr>
          <p:nvPr/>
        </p:nvCxnSpPr>
        <p:spPr>
          <a:xfrm>
            <a:off x="1133469" y="4566512"/>
            <a:ext cx="3694437"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125" name="正方形/長方形 124">
            <a:extLst>
              <a:ext uri="{FF2B5EF4-FFF2-40B4-BE49-F238E27FC236}">
                <a16:creationId xmlns:a16="http://schemas.microsoft.com/office/drawing/2014/main" id="{7F29CAE1-7E63-B764-853A-0D821213A241}"/>
              </a:ext>
            </a:extLst>
          </p:cNvPr>
          <p:cNvSpPr/>
          <p:nvPr/>
        </p:nvSpPr>
        <p:spPr>
          <a:xfrm>
            <a:off x="4837431" y="1047458"/>
            <a:ext cx="1810671" cy="2242660"/>
          </a:xfrm>
          <a:prstGeom prst="rect">
            <a:avLst/>
          </a:prstGeom>
          <a:solidFill>
            <a:schemeClr val="bg1"/>
          </a:solidFill>
          <a:ln w="127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3" name="テキスト ボックス 102">
            <a:extLst>
              <a:ext uri="{FF2B5EF4-FFF2-40B4-BE49-F238E27FC236}">
                <a16:creationId xmlns:a16="http://schemas.microsoft.com/office/drawing/2014/main" id="{DAB028C2-91D6-0BC4-7CCF-C981DE66A489}"/>
              </a:ext>
            </a:extLst>
          </p:cNvPr>
          <p:cNvSpPr txBox="1"/>
          <p:nvPr/>
        </p:nvSpPr>
        <p:spPr>
          <a:xfrm>
            <a:off x="1133474" y="1090662"/>
            <a:ext cx="3673567" cy="338554"/>
          </a:xfrm>
          <a:prstGeom prst="rect">
            <a:avLst/>
          </a:prstGeom>
          <a:noFill/>
        </p:spPr>
        <p:txBody>
          <a:bodyPr wrap="square" rtlCol="0">
            <a:spAutoFit/>
          </a:bodyPr>
          <a:lstStyle/>
          <a:p>
            <a:r>
              <a:rPr kumimoji="1" lang="ja-JP" altLang="en-US" sz="800" dirty="0">
                <a:latin typeface="BIZ UDPゴシック" panose="020B0400000000000000" pitchFamily="50" charset="-128"/>
                <a:ea typeface="BIZ UDPゴシック" panose="020B0400000000000000" pitchFamily="50" charset="-128"/>
              </a:rPr>
              <a:t>■</a:t>
            </a:r>
            <a:r>
              <a:rPr kumimoji="1" lang="ja-JP" altLang="en-US" sz="800" dirty="0">
                <a:solidFill>
                  <a:srgbClr val="C00000"/>
                </a:solidFill>
                <a:latin typeface="BIZ UDPゴシック" panose="020B0400000000000000" pitchFamily="50" charset="-128"/>
                <a:ea typeface="BIZ UDPゴシック" panose="020B0400000000000000" pitchFamily="50" charset="-128"/>
              </a:rPr>
              <a:t>備蓄品</a:t>
            </a:r>
            <a:r>
              <a:rPr kumimoji="1" lang="ja-JP" altLang="en-US" sz="800" dirty="0">
                <a:latin typeface="BIZ UDPゴシック" panose="020B0400000000000000" pitchFamily="50" charset="-128"/>
                <a:ea typeface="BIZ UDPゴシック" panose="020B0400000000000000" pitchFamily="50" charset="-128"/>
              </a:rPr>
              <a:t>：</a:t>
            </a:r>
            <a:r>
              <a:rPr kumimoji="1" lang="ja-JP" altLang="en-US" sz="750" dirty="0">
                <a:latin typeface="BIZ UDPゴシック" panose="020B0400000000000000" pitchFamily="50" charset="-128"/>
                <a:ea typeface="BIZ UDPゴシック" panose="020B0400000000000000" pitchFamily="50" charset="-128"/>
              </a:rPr>
              <a:t>電気・ガス・水道などが止まった場合や、公的な支援物資がすぐに</a:t>
            </a:r>
            <a:endParaRPr kumimoji="1" lang="en-US" altLang="ja-JP" sz="750" dirty="0">
              <a:latin typeface="BIZ UDPゴシック" panose="020B0400000000000000" pitchFamily="50" charset="-128"/>
              <a:ea typeface="BIZ UDPゴシック" panose="020B0400000000000000" pitchFamily="50" charset="-128"/>
            </a:endParaRPr>
          </a:p>
          <a:p>
            <a:r>
              <a:rPr kumimoji="1" lang="en-US" altLang="ja-JP" sz="750" dirty="0">
                <a:latin typeface="BIZ UDPゴシック" panose="020B0400000000000000" pitchFamily="50" charset="-128"/>
                <a:ea typeface="BIZ UDPゴシック" panose="020B0400000000000000" pitchFamily="50" charset="-128"/>
              </a:rPr>
              <a:t>            </a:t>
            </a:r>
            <a:r>
              <a:rPr kumimoji="1" lang="ja-JP" altLang="en-US" sz="750" dirty="0">
                <a:latin typeface="BIZ UDPゴシック" panose="020B0400000000000000" pitchFamily="50" charset="-128"/>
                <a:ea typeface="BIZ UDPゴシック" panose="020B0400000000000000" pitchFamily="50" charset="-128"/>
              </a:rPr>
              <a:t>  届かない場合に備えて用意しておくもの</a:t>
            </a:r>
            <a:r>
              <a:rPr kumimoji="1" lang="ja-JP" altLang="en-US" sz="700" dirty="0">
                <a:latin typeface="BIZ UDPゴシック" panose="020B0400000000000000" pitchFamily="50" charset="-128"/>
                <a:ea typeface="BIZ UDPゴシック" panose="020B0400000000000000" pitchFamily="50" charset="-128"/>
              </a:rPr>
              <a:t>（最低</a:t>
            </a:r>
            <a:r>
              <a:rPr kumimoji="1" lang="en-US" altLang="ja-JP" sz="700" dirty="0">
                <a:latin typeface="BIZ UDPゴシック" panose="020B0400000000000000" pitchFamily="50" charset="-128"/>
                <a:ea typeface="BIZ UDPゴシック" panose="020B0400000000000000" pitchFamily="50" charset="-128"/>
              </a:rPr>
              <a:t>3</a:t>
            </a:r>
            <a:r>
              <a:rPr kumimoji="1" lang="ja-JP" altLang="en-US" sz="700" dirty="0">
                <a:latin typeface="BIZ UDPゴシック" panose="020B0400000000000000" pitchFamily="50" charset="-128"/>
                <a:ea typeface="BIZ UDPゴシック" panose="020B0400000000000000" pitchFamily="50" charset="-128"/>
              </a:rPr>
              <a:t>日分、できれば</a:t>
            </a:r>
            <a:r>
              <a:rPr kumimoji="1" lang="en-US" altLang="ja-JP" sz="700" dirty="0">
                <a:latin typeface="BIZ UDPゴシック" panose="020B0400000000000000" pitchFamily="50" charset="-128"/>
                <a:ea typeface="BIZ UDPゴシック" panose="020B0400000000000000" pitchFamily="50" charset="-128"/>
              </a:rPr>
              <a:t>1</a:t>
            </a:r>
            <a:r>
              <a:rPr kumimoji="1" lang="ja-JP" altLang="en-US" sz="700" dirty="0">
                <a:latin typeface="BIZ UDPゴシック" panose="020B0400000000000000" pitchFamily="50" charset="-128"/>
                <a:ea typeface="BIZ UDPゴシック" panose="020B0400000000000000" pitchFamily="50" charset="-128"/>
              </a:rPr>
              <a:t>週間分）</a:t>
            </a:r>
            <a:endParaRPr kumimoji="1" lang="en-US" altLang="ja-JP" sz="800" dirty="0">
              <a:latin typeface="BIZ UDPゴシック" panose="020B0400000000000000" pitchFamily="50" charset="-128"/>
              <a:ea typeface="BIZ UDPゴシック" panose="020B0400000000000000" pitchFamily="50" charset="-128"/>
            </a:endParaRPr>
          </a:p>
        </p:txBody>
      </p:sp>
      <p:sp>
        <p:nvSpPr>
          <p:cNvPr id="104" name="テキスト ボックス 103">
            <a:extLst>
              <a:ext uri="{FF2B5EF4-FFF2-40B4-BE49-F238E27FC236}">
                <a16:creationId xmlns:a16="http://schemas.microsoft.com/office/drawing/2014/main" id="{CD40319C-664F-74D6-70A0-7A1F065B8587}"/>
              </a:ext>
            </a:extLst>
          </p:cNvPr>
          <p:cNvSpPr txBox="1"/>
          <p:nvPr/>
        </p:nvSpPr>
        <p:spPr>
          <a:xfrm>
            <a:off x="1133469" y="2223747"/>
            <a:ext cx="3712563" cy="338554"/>
          </a:xfrm>
          <a:prstGeom prst="rect">
            <a:avLst/>
          </a:prstGeom>
          <a:noFill/>
        </p:spPr>
        <p:txBody>
          <a:bodyPr wrap="square" rtlCol="0">
            <a:spAutoFit/>
          </a:bodyPr>
          <a:lstStyle/>
          <a:p>
            <a:r>
              <a:rPr kumimoji="1" lang="ja-JP" altLang="en-US" sz="800" dirty="0">
                <a:latin typeface="BIZ UDPゴシック" panose="020B0400000000000000" pitchFamily="50" charset="-128"/>
                <a:ea typeface="BIZ UDPゴシック" panose="020B0400000000000000" pitchFamily="50" charset="-128"/>
              </a:rPr>
              <a:t>■</a:t>
            </a:r>
            <a:r>
              <a:rPr kumimoji="1" lang="ja-JP" altLang="en-US" sz="800" dirty="0">
                <a:solidFill>
                  <a:srgbClr val="C00000"/>
                </a:solidFill>
                <a:latin typeface="BIZ UDPゴシック" panose="020B0400000000000000" pitchFamily="50" charset="-128"/>
                <a:ea typeface="BIZ UDPゴシック" panose="020B0400000000000000" pitchFamily="50" charset="-128"/>
              </a:rPr>
              <a:t>非常持出品</a:t>
            </a:r>
            <a:r>
              <a:rPr kumimoji="1" lang="ja-JP" altLang="en-US" sz="800" dirty="0">
                <a:latin typeface="BIZ UDPゴシック" panose="020B0400000000000000" pitchFamily="50" charset="-128"/>
                <a:ea typeface="BIZ UDPゴシック" panose="020B0400000000000000" pitchFamily="50" charset="-128"/>
              </a:rPr>
              <a:t>：</a:t>
            </a:r>
            <a:r>
              <a:rPr kumimoji="1" lang="ja-JP" altLang="en-US" sz="750" dirty="0">
                <a:latin typeface="BIZ UDPゴシック" panose="020B0400000000000000" pitchFamily="50" charset="-128"/>
                <a:ea typeface="BIZ UDPゴシック" panose="020B0400000000000000" pitchFamily="50" charset="-128"/>
              </a:rPr>
              <a:t>安全に避難するために、最低限持ち出すもの</a:t>
            </a:r>
            <a:endParaRPr kumimoji="1" lang="en-US" altLang="ja-JP" sz="750" dirty="0">
              <a:latin typeface="BIZ UDPゴシック" panose="020B0400000000000000" pitchFamily="50" charset="-128"/>
              <a:ea typeface="BIZ UDPゴシック" panose="020B0400000000000000" pitchFamily="50" charset="-128"/>
            </a:endParaRPr>
          </a:p>
          <a:p>
            <a:r>
              <a:rPr kumimoji="1" lang="ja-JP" altLang="en-US" sz="800" dirty="0">
                <a:latin typeface="BIZ UDPゴシック" panose="020B0400000000000000" pitchFamily="50" charset="-128"/>
                <a:ea typeface="BIZ UDPゴシック" panose="020B0400000000000000" pitchFamily="50" charset="-128"/>
              </a:rPr>
              <a:t>　　　　　　　　　　</a:t>
            </a:r>
            <a:r>
              <a:rPr kumimoji="1" lang="ja-JP" altLang="en-US" sz="700" dirty="0">
                <a:latin typeface="BIZ UDPゴシック" panose="020B0400000000000000" pitchFamily="50" charset="-128"/>
                <a:ea typeface="BIZ UDPゴシック" panose="020B0400000000000000" pitchFamily="50" charset="-128"/>
              </a:rPr>
              <a:t>（重さは男性</a:t>
            </a:r>
            <a:r>
              <a:rPr kumimoji="1" lang="en-US" altLang="ja-JP" sz="700" dirty="0">
                <a:latin typeface="BIZ UDPゴシック" panose="020B0400000000000000" pitchFamily="50" charset="-128"/>
                <a:ea typeface="BIZ UDPゴシック" panose="020B0400000000000000" pitchFamily="50" charset="-128"/>
              </a:rPr>
              <a:t>15kg</a:t>
            </a:r>
            <a:r>
              <a:rPr kumimoji="1" lang="ja-JP" altLang="en-US" sz="700" dirty="0">
                <a:latin typeface="BIZ UDPゴシック" panose="020B0400000000000000" pitchFamily="50" charset="-128"/>
                <a:ea typeface="BIZ UDPゴシック" panose="020B0400000000000000" pitchFamily="50" charset="-128"/>
              </a:rPr>
              <a:t>、女性</a:t>
            </a:r>
            <a:r>
              <a:rPr kumimoji="1" lang="en-US" altLang="ja-JP" sz="700" dirty="0">
                <a:latin typeface="BIZ UDPゴシック" panose="020B0400000000000000" pitchFamily="50" charset="-128"/>
                <a:ea typeface="BIZ UDPゴシック" panose="020B0400000000000000" pitchFamily="50" charset="-128"/>
              </a:rPr>
              <a:t>10kg</a:t>
            </a:r>
            <a:r>
              <a:rPr kumimoji="1" lang="ja-JP" altLang="en-US" sz="700" dirty="0">
                <a:latin typeface="BIZ UDPゴシック" panose="020B0400000000000000" pitchFamily="50" charset="-128"/>
                <a:ea typeface="BIZ UDPゴシック" panose="020B0400000000000000" pitchFamily="50" charset="-128"/>
              </a:rPr>
              <a:t>が目安）</a:t>
            </a:r>
            <a:endParaRPr kumimoji="1" lang="en-US" altLang="ja-JP" sz="800" dirty="0">
              <a:latin typeface="BIZ UDPゴシック" panose="020B0400000000000000" pitchFamily="50" charset="-128"/>
              <a:ea typeface="BIZ UDPゴシック" panose="020B0400000000000000" pitchFamily="50" charset="-128"/>
            </a:endParaRPr>
          </a:p>
        </p:txBody>
      </p:sp>
      <p:pic>
        <p:nvPicPr>
          <p:cNvPr id="109" name="図 108">
            <a:extLst>
              <a:ext uri="{FF2B5EF4-FFF2-40B4-BE49-F238E27FC236}">
                <a16:creationId xmlns:a16="http://schemas.microsoft.com/office/drawing/2014/main" id="{2A372977-EC24-1F5D-CA87-79C8147C511E}"/>
              </a:ext>
            </a:extLst>
          </p:cNvPr>
          <p:cNvPicPr>
            <a:picLocks noChangeAspect="1"/>
          </p:cNvPicPr>
          <p:nvPr/>
        </p:nvPicPr>
        <p:blipFill>
          <a:blip r:embed="rId3">
            <a:clrChange>
              <a:clrFrom>
                <a:srgbClr val="FFFFFF"/>
              </a:clrFrom>
              <a:clrTo>
                <a:srgbClr val="FFFFFF">
                  <a:alpha val="0"/>
                </a:srgbClr>
              </a:clrTo>
            </a:clrChange>
          </a:blip>
          <a:stretch>
            <a:fillRect/>
          </a:stretch>
        </p:blipFill>
        <p:spPr>
          <a:xfrm>
            <a:off x="4763066" y="1953825"/>
            <a:ext cx="1924033" cy="1329904"/>
          </a:xfrm>
          <a:prstGeom prst="rect">
            <a:avLst/>
          </a:prstGeom>
          <a:noFill/>
        </p:spPr>
      </p:pic>
      <p:sp>
        <p:nvSpPr>
          <p:cNvPr id="110" name="テキスト ボックス 109">
            <a:extLst>
              <a:ext uri="{FF2B5EF4-FFF2-40B4-BE49-F238E27FC236}">
                <a16:creationId xmlns:a16="http://schemas.microsoft.com/office/drawing/2014/main" id="{3E5D2F94-A899-89A3-AF98-4F985C09FD16}"/>
              </a:ext>
            </a:extLst>
          </p:cNvPr>
          <p:cNvSpPr txBox="1"/>
          <p:nvPr/>
        </p:nvSpPr>
        <p:spPr>
          <a:xfrm>
            <a:off x="4846037" y="1276895"/>
            <a:ext cx="1802066" cy="784830"/>
          </a:xfrm>
          <a:prstGeom prst="rect">
            <a:avLst/>
          </a:prstGeom>
          <a:noFill/>
        </p:spPr>
        <p:txBody>
          <a:bodyPr wrap="square" rtlCol="0">
            <a:spAutoFit/>
          </a:bodyPr>
          <a:lstStyle/>
          <a:p>
            <a:r>
              <a:rPr kumimoji="1" lang="ja-JP" altLang="en-US" sz="750" dirty="0">
                <a:latin typeface="AR P丸ゴシック体M" panose="020F0600000000000000" pitchFamily="50" charset="-128"/>
                <a:ea typeface="AR P丸ゴシック体M" panose="020F0600000000000000" pitchFamily="50" charset="-128"/>
              </a:rPr>
              <a:t>食料品や日用品を多めに買い置きし、古いものから順に使い、使った分を補充していく備蓄の方法です。比較的無理なく長期の備蓄ができ、災害時に日ごろから食べ慣れたものを食べることができます。</a:t>
            </a:r>
          </a:p>
        </p:txBody>
      </p:sp>
      <p:grpSp>
        <p:nvGrpSpPr>
          <p:cNvPr id="18" name="グループ化 17">
            <a:extLst>
              <a:ext uri="{FF2B5EF4-FFF2-40B4-BE49-F238E27FC236}">
                <a16:creationId xmlns:a16="http://schemas.microsoft.com/office/drawing/2014/main" id="{53F40F8F-6F76-1188-EF6F-4F02939B17F6}"/>
              </a:ext>
            </a:extLst>
          </p:cNvPr>
          <p:cNvGrpSpPr/>
          <p:nvPr/>
        </p:nvGrpSpPr>
        <p:grpSpPr>
          <a:xfrm>
            <a:off x="255736" y="8526450"/>
            <a:ext cx="925336" cy="1224896"/>
            <a:chOff x="255736" y="8526450"/>
            <a:chExt cx="925336" cy="1224896"/>
          </a:xfrm>
        </p:grpSpPr>
        <p:sp>
          <p:nvSpPr>
            <p:cNvPr id="23" name="正方形/長方形 22">
              <a:extLst>
                <a:ext uri="{FF2B5EF4-FFF2-40B4-BE49-F238E27FC236}">
                  <a16:creationId xmlns:a16="http://schemas.microsoft.com/office/drawing/2014/main" id="{C482DB42-F1CE-E78C-7CB7-A85BFACC8C1C}"/>
                </a:ext>
              </a:extLst>
            </p:cNvPr>
            <p:cNvSpPr/>
            <p:nvPr/>
          </p:nvSpPr>
          <p:spPr>
            <a:xfrm>
              <a:off x="285746" y="8526450"/>
              <a:ext cx="847725" cy="1224896"/>
            </a:xfrm>
            <a:prstGeom prst="rect">
              <a:avLst/>
            </a:prstGeom>
            <a:solidFill>
              <a:srgbClr val="10476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9" name="テキスト ボックス 118">
              <a:extLst>
                <a:ext uri="{FF2B5EF4-FFF2-40B4-BE49-F238E27FC236}">
                  <a16:creationId xmlns:a16="http://schemas.microsoft.com/office/drawing/2014/main" id="{EB413419-0915-E2C3-2B3B-941F05D14299}"/>
                </a:ext>
              </a:extLst>
            </p:cNvPr>
            <p:cNvSpPr txBox="1"/>
            <p:nvPr/>
          </p:nvSpPr>
          <p:spPr>
            <a:xfrm>
              <a:off x="255736" y="8967060"/>
              <a:ext cx="925336" cy="261610"/>
            </a:xfrm>
            <a:prstGeom prst="rect">
              <a:avLst/>
            </a:prstGeom>
            <a:noFill/>
          </p:spPr>
          <p:txBody>
            <a:bodyPr wrap="square" rtlCol="0">
              <a:spAutoFit/>
            </a:bodyPr>
            <a:lstStyle/>
            <a:p>
              <a:pPr algn="ctr"/>
              <a:r>
                <a:rPr kumimoji="1" lang="ja-JP" altLang="en-US" sz="1100" b="1" dirty="0">
                  <a:solidFill>
                    <a:srgbClr val="FFCD2D"/>
                  </a:solidFill>
                  <a:latin typeface="BIZ UDPゴシック" panose="020B0400000000000000" pitchFamily="50" charset="-128"/>
                  <a:ea typeface="BIZ UDPゴシック" panose="020B0400000000000000" pitchFamily="50" charset="-128"/>
                </a:rPr>
                <a:t>避難所生活</a:t>
              </a:r>
            </a:p>
          </p:txBody>
        </p:sp>
        <p:sp>
          <p:nvSpPr>
            <p:cNvPr id="120" name="テキスト ボックス 119">
              <a:extLst>
                <a:ext uri="{FF2B5EF4-FFF2-40B4-BE49-F238E27FC236}">
                  <a16:creationId xmlns:a16="http://schemas.microsoft.com/office/drawing/2014/main" id="{D317F5E2-AEF7-FDD7-3E8B-E0D9DC27CCB2}"/>
                </a:ext>
              </a:extLst>
            </p:cNvPr>
            <p:cNvSpPr txBox="1"/>
            <p:nvPr/>
          </p:nvSpPr>
          <p:spPr>
            <a:xfrm>
              <a:off x="266672" y="9218396"/>
              <a:ext cx="914400" cy="338554"/>
            </a:xfrm>
            <a:prstGeom prst="rect">
              <a:avLst/>
            </a:prstGeom>
            <a:noFill/>
          </p:spPr>
          <p:txBody>
            <a:bodyPr wrap="square" rtlCol="0">
              <a:spAutoFit/>
            </a:bodyPr>
            <a:lstStyle/>
            <a:p>
              <a:pPr algn="ctr"/>
              <a:r>
                <a:rPr kumimoji="1" lang="ja-JP" altLang="en-US" sz="800" dirty="0">
                  <a:solidFill>
                    <a:schemeClr val="bg1"/>
                  </a:solidFill>
                  <a:latin typeface="AR P丸ゴシック体M" panose="020F0600000000000000" pitchFamily="50" charset="-128"/>
                  <a:ea typeface="AR P丸ゴシック体M" panose="020F0600000000000000" pitchFamily="50" charset="-128"/>
                </a:rPr>
                <a:t>協力し合って</a:t>
              </a:r>
              <a:endParaRPr kumimoji="1" lang="en-US" altLang="ja-JP" sz="800" dirty="0">
                <a:solidFill>
                  <a:schemeClr val="bg1"/>
                </a:solidFill>
                <a:latin typeface="AR P丸ゴシック体M" panose="020F0600000000000000" pitchFamily="50" charset="-128"/>
                <a:ea typeface="AR P丸ゴシック体M" panose="020F0600000000000000" pitchFamily="50" charset="-128"/>
              </a:endParaRPr>
            </a:p>
            <a:p>
              <a:pPr algn="ctr"/>
              <a:r>
                <a:rPr kumimoji="1" lang="ja-JP" altLang="en-US" sz="800" dirty="0">
                  <a:solidFill>
                    <a:schemeClr val="bg1"/>
                  </a:solidFill>
                  <a:latin typeface="AR P丸ゴシック体M" panose="020F0600000000000000" pitchFamily="50" charset="-128"/>
                  <a:ea typeface="AR P丸ゴシック体M" panose="020F0600000000000000" pitchFamily="50" charset="-128"/>
                </a:rPr>
                <a:t>過ごそう</a:t>
              </a:r>
            </a:p>
          </p:txBody>
        </p:sp>
      </p:grpSp>
      <p:grpSp>
        <p:nvGrpSpPr>
          <p:cNvPr id="16" name="グループ化 15">
            <a:extLst>
              <a:ext uri="{FF2B5EF4-FFF2-40B4-BE49-F238E27FC236}">
                <a16:creationId xmlns:a16="http://schemas.microsoft.com/office/drawing/2014/main" id="{5A5C7EA8-2D71-8EBE-91B0-CA7EC3EDED4E}"/>
              </a:ext>
            </a:extLst>
          </p:cNvPr>
          <p:cNvGrpSpPr/>
          <p:nvPr/>
        </p:nvGrpSpPr>
        <p:grpSpPr>
          <a:xfrm>
            <a:off x="238954" y="7377573"/>
            <a:ext cx="925336" cy="1536661"/>
            <a:chOff x="238954" y="7507710"/>
            <a:chExt cx="925336" cy="1364090"/>
          </a:xfrm>
        </p:grpSpPr>
        <p:grpSp>
          <p:nvGrpSpPr>
            <p:cNvPr id="19" name="グループ化 18">
              <a:extLst>
                <a:ext uri="{FF2B5EF4-FFF2-40B4-BE49-F238E27FC236}">
                  <a16:creationId xmlns:a16="http://schemas.microsoft.com/office/drawing/2014/main" id="{81ACF8A6-1527-550B-2C73-3A1D84A1BD33}"/>
                </a:ext>
              </a:extLst>
            </p:cNvPr>
            <p:cNvGrpSpPr/>
            <p:nvPr/>
          </p:nvGrpSpPr>
          <p:grpSpPr>
            <a:xfrm>
              <a:off x="285747" y="7507710"/>
              <a:ext cx="847725" cy="1364090"/>
              <a:chOff x="285749" y="1226582"/>
              <a:chExt cx="847725" cy="3040597"/>
            </a:xfrm>
            <a:solidFill>
              <a:srgbClr val="CCEAAC"/>
            </a:solidFill>
          </p:grpSpPr>
          <p:sp>
            <p:nvSpPr>
              <p:cNvPr id="20" name="正方形/長方形 19">
                <a:extLst>
                  <a:ext uri="{FF2B5EF4-FFF2-40B4-BE49-F238E27FC236}">
                    <a16:creationId xmlns:a16="http://schemas.microsoft.com/office/drawing/2014/main" id="{A155B3CD-33C4-5073-D3EF-DFE46CEC600A}"/>
                  </a:ext>
                </a:extLst>
              </p:cNvPr>
              <p:cNvSpPr/>
              <p:nvPr/>
            </p:nvSpPr>
            <p:spPr>
              <a:xfrm>
                <a:off x="285749" y="1226582"/>
                <a:ext cx="847725" cy="2773918"/>
              </a:xfrm>
              <a:prstGeom prst="rect">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二等辺三角形 20">
                <a:extLst>
                  <a:ext uri="{FF2B5EF4-FFF2-40B4-BE49-F238E27FC236}">
                    <a16:creationId xmlns:a16="http://schemas.microsoft.com/office/drawing/2014/main" id="{1E349789-FD74-E6C6-28D8-5E16100D9A9C}"/>
                  </a:ext>
                </a:extLst>
              </p:cNvPr>
              <p:cNvSpPr/>
              <p:nvPr/>
            </p:nvSpPr>
            <p:spPr>
              <a:xfrm rot="10800000">
                <a:off x="285749" y="4000138"/>
                <a:ext cx="847724" cy="267041"/>
              </a:xfrm>
              <a:prstGeom prst="triangle">
                <a:avLst/>
              </a:prstGeom>
              <a:grp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7" name="テキスト ボックス 116">
              <a:extLst>
                <a:ext uri="{FF2B5EF4-FFF2-40B4-BE49-F238E27FC236}">
                  <a16:creationId xmlns:a16="http://schemas.microsoft.com/office/drawing/2014/main" id="{4E72219F-A0C6-FDD1-F76A-4DBB935CF987}"/>
                </a:ext>
              </a:extLst>
            </p:cNvPr>
            <p:cNvSpPr txBox="1"/>
            <p:nvPr/>
          </p:nvSpPr>
          <p:spPr>
            <a:xfrm>
              <a:off x="238954" y="8117215"/>
              <a:ext cx="925336" cy="261610"/>
            </a:xfrm>
            <a:prstGeom prst="rect">
              <a:avLst/>
            </a:prstGeom>
            <a:noFill/>
          </p:spPr>
          <p:txBody>
            <a:bodyPr wrap="square" rtlCol="0">
              <a:spAutoFit/>
            </a:bodyPr>
            <a:lstStyle/>
            <a:p>
              <a:pPr algn="ctr"/>
              <a:r>
                <a:rPr kumimoji="1" lang="ja-JP" altLang="en-US" sz="1100" b="1" dirty="0">
                  <a:solidFill>
                    <a:srgbClr val="FF0000"/>
                  </a:solidFill>
                  <a:latin typeface="BIZ UDPゴシック" panose="020B0400000000000000" pitchFamily="50" charset="-128"/>
                  <a:ea typeface="BIZ UDPゴシック" panose="020B0400000000000000" pitchFamily="50" charset="-128"/>
                </a:rPr>
                <a:t>避難行動</a:t>
              </a:r>
            </a:p>
          </p:txBody>
        </p:sp>
        <p:sp>
          <p:nvSpPr>
            <p:cNvPr id="118" name="テキスト ボックス 117">
              <a:extLst>
                <a:ext uri="{FF2B5EF4-FFF2-40B4-BE49-F238E27FC236}">
                  <a16:creationId xmlns:a16="http://schemas.microsoft.com/office/drawing/2014/main" id="{9497E205-0972-E8B3-3704-E74002F240B7}"/>
                </a:ext>
              </a:extLst>
            </p:cNvPr>
            <p:cNvSpPr txBox="1"/>
            <p:nvPr/>
          </p:nvSpPr>
          <p:spPr>
            <a:xfrm>
              <a:off x="246705" y="8319198"/>
              <a:ext cx="914400" cy="338554"/>
            </a:xfrm>
            <a:prstGeom prst="rect">
              <a:avLst/>
            </a:prstGeom>
            <a:noFill/>
          </p:spPr>
          <p:txBody>
            <a:bodyPr wrap="square" rtlCol="0">
              <a:spAutoFit/>
            </a:bodyPr>
            <a:lstStyle/>
            <a:p>
              <a:pPr algn="ctr"/>
              <a:r>
                <a:rPr kumimoji="1" lang="ja-JP" altLang="en-US" sz="800" dirty="0">
                  <a:latin typeface="AR P丸ゴシック体M" panose="020F0600000000000000" pitchFamily="50" charset="-128"/>
                  <a:ea typeface="AR P丸ゴシック体M" panose="020F0600000000000000" pitchFamily="50" charset="-128"/>
                </a:rPr>
                <a:t>安全な場所へ</a:t>
              </a:r>
              <a:endParaRPr kumimoji="1" lang="en-US" altLang="ja-JP" sz="800" dirty="0">
                <a:latin typeface="AR P丸ゴシック体M" panose="020F0600000000000000" pitchFamily="50" charset="-128"/>
                <a:ea typeface="AR P丸ゴシック体M" panose="020F0600000000000000" pitchFamily="50" charset="-128"/>
              </a:endParaRPr>
            </a:p>
            <a:p>
              <a:pPr algn="ctr"/>
              <a:r>
                <a:rPr kumimoji="1" lang="ja-JP" altLang="en-US" sz="800" dirty="0">
                  <a:latin typeface="AR P丸ゴシック体M" panose="020F0600000000000000" pitchFamily="50" charset="-128"/>
                  <a:ea typeface="AR P丸ゴシック体M" panose="020F0600000000000000" pitchFamily="50" charset="-128"/>
                </a:rPr>
                <a:t>避難する</a:t>
              </a:r>
              <a:endParaRPr kumimoji="1" lang="ja-JP" altLang="en-US" sz="900" dirty="0">
                <a:latin typeface="AR P丸ゴシック体M" panose="020F0600000000000000" pitchFamily="50" charset="-128"/>
                <a:ea typeface="AR P丸ゴシック体M" panose="020F0600000000000000" pitchFamily="50" charset="-128"/>
              </a:endParaRPr>
            </a:p>
          </p:txBody>
        </p:sp>
      </p:grpSp>
      <p:sp>
        <p:nvSpPr>
          <p:cNvPr id="121" name="テキスト ボックス 120">
            <a:extLst>
              <a:ext uri="{FF2B5EF4-FFF2-40B4-BE49-F238E27FC236}">
                <a16:creationId xmlns:a16="http://schemas.microsoft.com/office/drawing/2014/main" id="{62BF5AD2-F27C-AB9B-8612-155F9E3A8638}"/>
              </a:ext>
            </a:extLst>
          </p:cNvPr>
          <p:cNvSpPr txBox="1"/>
          <p:nvPr/>
        </p:nvSpPr>
        <p:spPr>
          <a:xfrm>
            <a:off x="5002498" y="1072341"/>
            <a:ext cx="1444065" cy="276999"/>
          </a:xfrm>
          <a:prstGeom prst="rect">
            <a:avLst/>
          </a:prstGeom>
          <a:noFill/>
        </p:spPr>
        <p:txBody>
          <a:bodyPr wrap="square" rtlCol="0">
            <a:spAutoFit/>
          </a:bodyPr>
          <a:lstStyle/>
          <a:p>
            <a:r>
              <a:rPr kumimoji="1" lang="ja-JP" altLang="en-US" sz="1200" b="1" dirty="0">
                <a:solidFill>
                  <a:srgbClr val="C00000"/>
                </a:solidFill>
                <a:latin typeface="BIZ UDPゴシック" panose="020B0400000000000000" pitchFamily="50" charset="-128"/>
                <a:ea typeface="BIZ UDPゴシック" panose="020B0400000000000000" pitchFamily="50" charset="-128"/>
              </a:rPr>
              <a:t>ローリングストック</a:t>
            </a:r>
          </a:p>
        </p:txBody>
      </p:sp>
      <p:cxnSp>
        <p:nvCxnSpPr>
          <p:cNvPr id="130" name="直線コネクタ 129">
            <a:extLst>
              <a:ext uri="{FF2B5EF4-FFF2-40B4-BE49-F238E27FC236}">
                <a16:creationId xmlns:a16="http://schemas.microsoft.com/office/drawing/2014/main" id="{93B37905-22EB-9A37-D5FB-1CBB23403872}"/>
              </a:ext>
            </a:extLst>
          </p:cNvPr>
          <p:cNvCxnSpPr/>
          <p:nvPr/>
        </p:nvCxnSpPr>
        <p:spPr>
          <a:xfrm>
            <a:off x="1133469" y="5754027"/>
            <a:ext cx="551463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1" name="直線コネクタ 130">
            <a:extLst>
              <a:ext uri="{FF2B5EF4-FFF2-40B4-BE49-F238E27FC236}">
                <a16:creationId xmlns:a16="http://schemas.microsoft.com/office/drawing/2014/main" id="{07DB680B-432B-CED4-A837-CF187363DC75}"/>
              </a:ext>
            </a:extLst>
          </p:cNvPr>
          <p:cNvCxnSpPr>
            <a:cxnSpLocks/>
          </p:cNvCxnSpPr>
          <p:nvPr/>
        </p:nvCxnSpPr>
        <p:spPr>
          <a:xfrm>
            <a:off x="1133469" y="6732504"/>
            <a:ext cx="3703962"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2" name="直線コネクタ 131">
            <a:extLst>
              <a:ext uri="{FF2B5EF4-FFF2-40B4-BE49-F238E27FC236}">
                <a16:creationId xmlns:a16="http://schemas.microsoft.com/office/drawing/2014/main" id="{12E1CE14-FF25-7164-5E01-7A2B465213B4}"/>
              </a:ext>
            </a:extLst>
          </p:cNvPr>
          <p:cNvCxnSpPr/>
          <p:nvPr/>
        </p:nvCxnSpPr>
        <p:spPr>
          <a:xfrm>
            <a:off x="1133469" y="7765106"/>
            <a:ext cx="551463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34" name="直線コネクタ 133">
            <a:extLst>
              <a:ext uri="{FF2B5EF4-FFF2-40B4-BE49-F238E27FC236}">
                <a16:creationId xmlns:a16="http://schemas.microsoft.com/office/drawing/2014/main" id="{BB1F93C2-C7C4-8C3E-5971-B233046A7206}"/>
              </a:ext>
            </a:extLst>
          </p:cNvPr>
          <p:cNvCxnSpPr/>
          <p:nvPr/>
        </p:nvCxnSpPr>
        <p:spPr>
          <a:xfrm>
            <a:off x="1133469" y="9739541"/>
            <a:ext cx="5514634" cy="0"/>
          </a:xfrm>
          <a:prstGeom prst="line">
            <a:avLst/>
          </a:prstGeom>
          <a:ln w="6350">
            <a:solidFill>
              <a:schemeClr val="tx1"/>
            </a:solidFill>
          </a:ln>
        </p:spPr>
        <p:style>
          <a:lnRef idx="2">
            <a:schemeClr val="accent1"/>
          </a:lnRef>
          <a:fillRef idx="0">
            <a:schemeClr val="accent1"/>
          </a:fillRef>
          <a:effectRef idx="1">
            <a:schemeClr val="accent1"/>
          </a:effectRef>
          <a:fontRef idx="minor">
            <a:schemeClr val="tx1"/>
          </a:fontRef>
        </p:style>
      </p:cxnSp>
      <p:sp>
        <p:nvSpPr>
          <p:cNvPr id="135" name="テキスト ボックス 4">
            <a:extLst>
              <a:ext uri="{FF2B5EF4-FFF2-40B4-BE49-F238E27FC236}">
                <a16:creationId xmlns:a16="http://schemas.microsoft.com/office/drawing/2014/main" id="{9086BD25-3E62-6971-8267-7D3D6DCD050B}"/>
              </a:ext>
            </a:extLst>
          </p:cNvPr>
          <p:cNvSpPr txBox="1"/>
          <p:nvPr/>
        </p:nvSpPr>
        <p:spPr>
          <a:xfrm>
            <a:off x="4827908" y="3345975"/>
            <a:ext cx="1820196" cy="3364201"/>
          </a:xfrm>
          <a:prstGeom prst="rect">
            <a:avLst/>
          </a:prstGeom>
          <a:solidFill>
            <a:srgbClr val="FFFFC9"/>
          </a:solidFill>
          <a:ln w="25400" cmpd="sng">
            <a:solidFill>
              <a:srgbClr val="C0000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0" marR="0" lvl="0" indent="0" algn="just" defTabSz="914400" eaLnBrk="1" fontAlgn="auto" latinLnBrk="0" hangingPunct="1">
              <a:lnSpc>
                <a:spcPts val="500"/>
              </a:lnSpc>
              <a:spcBef>
                <a:spcPts val="0"/>
              </a:spcBef>
              <a:spcAft>
                <a:spcPts val="0"/>
              </a:spcAft>
              <a:buClrTx/>
              <a:buSzTx/>
              <a:buFontTx/>
              <a:buNone/>
              <a:tabLst/>
              <a:defRPr/>
            </a:pPr>
            <a:endParaRPr kumimoji="0" lang="en-US" sz="90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游明朝" panose="02020400000000000000" pitchFamily="18" charset="-128"/>
              <a:cs typeface="Times New Roman" panose="02020603050405020304" pitchFamily="18" charset="0"/>
            </a:endParaRPr>
          </a:p>
          <a:p>
            <a:pPr marL="0" marR="0" lvl="0" indent="0" algn="just" defTabSz="914400" eaLnBrk="1" fontAlgn="auto" latinLnBrk="0" hangingPunct="1">
              <a:lnSpc>
                <a:spcPts val="500"/>
              </a:lnSpc>
              <a:spcBef>
                <a:spcPts val="0"/>
              </a:spcBef>
              <a:spcAft>
                <a:spcPts val="0"/>
              </a:spcAft>
              <a:buClrTx/>
              <a:buSzTx/>
              <a:buFontTx/>
              <a:buNone/>
              <a:tabLst/>
              <a:defRPr/>
            </a:pPr>
            <a:endParaRPr lang="en-US" sz="900" kern="100" dirty="0">
              <a:solidFill>
                <a:sysClr val="windowText" lastClr="000000"/>
              </a:solidFill>
              <a:latin typeface="AR P丸ゴシック体M" panose="020F0600000000000000" pitchFamily="50" charset="-128"/>
              <a:ea typeface="游明朝" panose="02020400000000000000" pitchFamily="18" charset="-128"/>
              <a:cs typeface="Times New Roman" panose="02020603050405020304" pitchFamily="18" charset="0"/>
            </a:endParaRPr>
          </a:p>
          <a:p>
            <a:pPr marL="0" marR="0" lvl="0" indent="0" algn="just" defTabSz="914400" eaLnBrk="1" fontAlgn="auto" latinLnBrk="0" hangingPunct="1">
              <a:lnSpc>
                <a:spcPts val="500"/>
              </a:lnSpc>
              <a:spcBef>
                <a:spcPts val="0"/>
              </a:spcBef>
              <a:spcAft>
                <a:spcPts val="0"/>
              </a:spcAft>
              <a:buClrTx/>
              <a:buSzTx/>
              <a:buFontTx/>
              <a:buNone/>
              <a:tabLst/>
              <a:defRPr/>
            </a:pPr>
            <a:endParaRPr kumimoji="0" lang="en-US" sz="90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游明朝" panose="02020400000000000000" pitchFamily="18" charset="-128"/>
              <a:cs typeface="Times New Roman" panose="02020603050405020304" pitchFamily="18" charset="0"/>
            </a:endParaRPr>
          </a:p>
          <a:p>
            <a:pPr marL="0" marR="0" lvl="0" indent="0" algn="just" defTabSz="914400" eaLnBrk="1" fontAlgn="auto" latinLnBrk="0" hangingPunct="1">
              <a:lnSpc>
                <a:spcPts val="500"/>
              </a:lnSpc>
              <a:spcBef>
                <a:spcPts val="0"/>
              </a:spcBef>
              <a:spcAft>
                <a:spcPts val="0"/>
              </a:spcAft>
              <a:buClrTx/>
              <a:buSzTx/>
              <a:buFontTx/>
              <a:buNone/>
              <a:tabLst/>
              <a:defRPr/>
            </a:pPr>
            <a:r>
              <a:rPr kumimoji="0" lang="en-US" sz="90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游明朝" panose="02020400000000000000" pitchFamily="18" charset="-128"/>
                <a:cs typeface="Times New Roman" panose="02020603050405020304" pitchFamily="18" charset="0"/>
              </a:rPr>
              <a:t> </a:t>
            </a:r>
            <a:endParaRPr kumimoji="0" lang="ja-JP" altLang="en-US" sz="75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endParaRPr>
          </a:p>
          <a:p>
            <a:pPr marL="0" marR="0" lvl="0" indent="114300" algn="just" defTabSz="914400" eaLnBrk="1" fontAlgn="auto" latinLnBrk="0" hangingPunct="1">
              <a:lnSpc>
                <a:spcPts val="1000"/>
              </a:lnSpc>
              <a:spcBef>
                <a:spcPts val="0"/>
              </a:spcBef>
              <a:spcAft>
                <a:spcPts val="0"/>
              </a:spcAft>
              <a:buClrTx/>
              <a:buSzTx/>
              <a:buFontTx/>
              <a:buNone/>
              <a:tabLst/>
              <a:defRPr/>
            </a:pPr>
            <a:r>
              <a:rPr kumimoji="0" lang="ja-JP" altLang="en-US" sz="75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rPr>
              <a:t>マイ・タイムラインのとおりの状況になるとは限りません。自分の身に危険が迫っているときは、ためらうことなく避難し、命を最優先に行動しましょう。</a:t>
            </a:r>
          </a:p>
          <a:p>
            <a:pPr marL="0" marR="0" lvl="0" indent="0" algn="just" defTabSz="914400" eaLnBrk="1" fontAlgn="auto" latinLnBrk="0" hangingPunct="1">
              <a:lnSpc>
                <a:spcPts val="200"/>
              </a:lnSpc>
              <a:spcBef>
                <a:spcPts val="0"/>
              </a:spcBef>
              <a:spcAft>
                <a:spcPts val="0"/>
              </a:spcAft>
              <a:buClrTx/>
              <a:buSzTx/>
              <a:buFontTx/>
              <a:buNone/>
              <a:tabLst/>
              <a:defRPr/>
            </a:pPr>
            <a:r>
              <a:rPr kumimoji="0" lang="en-US" sz="90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游明朝" panose="02020400000000000000" pitchFamily="18" charset="-128"/>
                <a:cs typeface="Times New Roman" panose="02020603050405020304" pitchFamily="18" charset="0"/>
              </a:rPr>
              <a:t> </a:t>
            </a:r>
            <a:endParaRPr kumimoji="0" lang="ja-JP" altLang="en-US" sz="1050" b="0" i="0" u="none" strike="noStrike" kern="100" cap="none" spc="0" normalizeH="0" baseline="0" noProof="0" dirty="0">
              <a:ln>
                <a:noFill/>
              </a:ln>
              <a:solidFill>
                <a:sysClr val="windowText" lastClr="00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R="0" lvl="0" algn="just" defTabSz="914400" eaLnBrk="1" fontAlgn="auto" latinLnBrk="0" hangingPunct="1">
              <a:lnSpc>
                <a:spcPts val="1400"/>
              </a:lnSpc>
              <a:spcBef>
                <a:spcPts val="0"/>
              </a:spcBef>
              <a:spcAft>
                <a:spcPts val="0"/>
              </a:spcAft>
              <a:buClr>
                <a:srgbClr val="C00000"/>
              </a:buClr>
              <a:buSzPts val="1000"/>
              <a:tabLst/>
              <a:defRPr/>
            </a:pPr>
            <a:r>
              <a:rPr lang="ja-JP" altLang="en-US" sz="900" b="1" kern="100" dirty="0">
                <a:solidFill>
                  <a:srgbClr val="C00000"/>
                </a:solidFill>
                <a:latin typeface="AR P丸ゴシック体M" panose="020F0600000000000000" pitchFamily="50" charset="-128"/>
                <a:ea typeface="AR P丸ゴシック体M" panose="020F0600000000000000" pitchFamily="50" charset="-128"/>
                <a:cs typeface="Times New Roman" panose="02020603050405020304" pitchFamily="18" charset="0"/>
              </a:rPr>
              <a:t>■</a:t>
            </a:r>
            <a:r>
              <a:rPr lang="ja-JP" altLang="en-US" sz="900" b="1" kern="100" dirty="0">
                <a:solidFill>
                  <a:sysClr val="windowText" lastClr="000000"/>
                </a:solidFill>
                <a:latin typeface="AR P丸ゴシック体M" panose="020F0600000000000000" pitchFamily="50" charset="-128"/>
                <a:ea typeface="AR P丸ゴシック体M" panose="020F0600000000000000" pitchFamily="50" charset="-128"/>
                <a:cs typeface="Times New Roman" panose="02020603050405020304" pitchFamily="18" charset="0"/>
              </a:rPr>
              <a:t>　</a:t>
            </a:r>
            <a:r>
              <a:rPr kumimoji="0" lang="ja-JP" altLang="en-US" sz="900" b="1"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rPr>
              <a:t>外出先では　</a:t>
            </a:r>
            <a:endParaRPr kumimoji="0" lang="ja-JP" altLang="en-US" sz="90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endParaRPr>
          </a:p>
          <a:p>
            <a:pPr marL="0" marR="0" lvl="0" indent="114300" algn="just" defTabSz="914400" eaLnBrk="1" fontAlgn="auto" latinLnBrk="0" hangingPunct="1">
              <a:lnSpc>
                <a:spcPts val="1000"/>
              </a:lnSpc>
              <a:spcBef>
                <a:spcPts val="0"/>
              </a:spcBef>
              <a:spcAft>
                <a:spcPts val="0"/>
              </a:spcAft>
              <a:buClrTx/>
              <a:buSzTx/>
              <a:buFontTx/>
              <a:buNone/>
              <a:tabLst/>
              <a:defRPr/>
            </a:pPr>
            <a:r>
              <a:rPr kumimoji="0" lang="ja-JP" altLang="en-US" sz="75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rPr>
              <a:t>旅行先など不慣れな場所に滞在するときは、あらかじめその場所のリスクや近隣の避難先を確認しましょう。</a:t>
            </a:r>
          </a:p>
          <a:p>
            <a:pPr marL="0" marR="0" lvl="0" indent="0" algn="just" defTabSz="914400" eaLnBrk="1" fontAlgn="auto" latinLnBrk="0" hangingPunct="1">
              <a:lnSpc>
                <a:spcPts val="1000"/>
              </a:lnSpc>
              <a:spcBef>
                <a:spcPts val="0"/>
              </a:spcBef>
              <a:spcAft>
                <a:spcPts val="0"/>
              </a:spcAft>
              <a:buClrTx/>
              <a:buSzTx/>
              <a:buFontTx/>
              <a:buNone/>
              <a:tabLst/>
              <a:defRPr/>
            </a:pPr>
            <a:r>
              <a:rPr kumimoji="0" lang="ja-JP" altLang="en-US" sz="75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rPr>
              <a:t>危険が迫っているときは直ちにその場所から避難しましょう。</a:t>
            </a:r>
          </a:p>
          <a:p>
            <a:pPr marL="0" marR="0" lvl="0" indent="0" algn="just" defTabSz="914400" eaLnBrk="1" fontAlgn="auto" latinLnBrk="0" hangingPunct="1">
              <a:lnSpc>
                <a:spcPts val="200"/>
              </a:lnSpc>
              <a:spcBef>
                <a:spcPts val="0"/>
              </a:spcBef>
              <a:spcAft>
                <a:spcPts val="0"/>
              </a:spcAft>
              <a:buClrTx/>
              <a:buSzTx/>
              <a:buFontTx/>
              <a:buNone/>
              <a:tabLst/>
              <a:defRPr/>
            </a:pPr>
            <a:r>
              <a:rPr kumimoji="0" lang="en-US" sz="90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游明朝" panose="02020400000000000000" pitchFamily="18" charset="-128"/>
                <a:cs typeface="Times New Roman" panose="02020603050405020304" pitchFamily="18" charset="0"/>
              </a:rPr>
              <a:t> </a:t>
            </a:r>
            <a:endParaRPr kumimoji="0" lang="ja-JP" altLang="en-US" sz="1050" b="0" i="0" u="none" strike="noStrike" kern="100" cap="none" spc="0" normalizeH="0" baseline="0" noProof="0" dirty="0">
              <a:ln>
                <a:noFill/>
              </a:ln>
              <a:solidFill>
                <a:sysClr val="windowText" lastClr="00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R="0" lvl="0" algn="just" defTabSz="914400" eaLnBrk="1" fontAlgn="auto" latinLnBrk="0" hangingPunct="1">
              <a:lnSpc>
                <a:spcPts val="1400"/>
              </a:lnSpc>
              <a:spcBef>
                <a:spcPts val="0"/>
              </a:spcBef>
              <a:spcAft>
                <a:spcPts val="0"/>
              </a:spcAft>
              <a:buClr>
                <a:srgbClr val="C00000"/>
              </a:buClr>
              <a:buSzPts val="1000"/>
              <a:tabLst/>
              <a:defRPr/>
            </a:pPr>
            <a:r>
              <a:rPr kumimoji="0" lang="ja-JP" altLang="en-US" sz="900" b="1" i="0" u="none" strike="noStrike" kern="100" cap="none" spc="0" normalizeH="0" baseline="0" noProof="0" dirty="0">
                <a:ln>
                  <a:noFill/>
                </a:ln>
                <a:solidFill>
                  <a:srgbClr val="C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rPr>
              <a:t>■</a:t>
            </a:r>
            <a:r>
              <a:rPr kumimoji="0" lang="ja-JP" altLang="en-US" sz="900" b="1"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rPr>
              <a:t>　海の近くでは　</a:t>
            </a:r>
            <a:endParaRPr kumimoji="0" lang="ja-JP" altLang="en-US" sz="90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endParaRPr>
          </a:p>
          <a:p>
            <a:pPr marL="0" marR="0" lvl="0" indent="0" algn="just" defTabSz="914400" eaLnBrk="1" fontAlgn="auto" latinLnBrk="0" hangingPunct="1">
              <a:lnSpc>
                <a:spcPts val="1000"/>
              </a:lnSpc>
              <a:spcBef>
                <a:spcPts val="0"/>
              </a:spcBef>
              <a:spcAft>
                <a:spcPts val="0"/>
              </a:spcAft>
              <a:buClrTx/>
              <a:buSzTx/>
              <a:buFontTx/>
              <a:buNone/>
              <a:tabLst/>
              <a:defRPr/>
            </a:pPr>
            <a:r>
              <a:rPr kumimoji="0" lang="ja-JP" altLang="en-US" sz="900" b="0" i="0" u="none" strike="noStrike" kern="100" cap="none" spc="0" normalizeH="0" baseline="0" noProof="0" dirty="0">
                <a:ln>
                  <a:noFill/>
                </a:ln>
                <a:solidFill>
                  <a:sysClr val="windowText" lastClr="000000"/>
                </a:solidFill>
                <a:effectLst/>
                <a:uLnTx/>
                <a:uFillTx/>
                <a:latin typeface="游明朝" panose="02020400000000000000" pitchFamily="18" charset="-128"/>
                <a:ea typeface="AR P丸ゴシック体M" panose="020F0600000000000000" pitchFamily="50" charset="-128"/>
                <a:cs typeface="Times New Roman" panose="02020603050405020304" pitchFamily="18" charset="0"/>
              </a:rPr>
              <a:t>　</a:t>
            </a:r>
            <a:r>
              <a:rPr kumimoji="0" lang="ja-JP" altLang="en-US" sz="75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rPr>
              <a:t>津波注意報・津波警報が出たときは、すぐにその場から離れ、高台に逃げましょう。</a:t>
            </a:r>
          </a:p>
          <a:p>
            <a:pPr marL="0" marR="0" lvl="0" indent="0" algn="just" defTabSz="914400" eaLnBrk="1" fontAlgn="auto" latinLnBrk="0" hangingPunct="1">
              <a:lnSpc>
                <a:spcPts val="1000"/>
              </a:lnSpc>
              <a:spcBef>
                <a:spcPts val="0"/>
              </a:spcBef>
              <a:spcAft>
                <a:spcPts val="0"/>
              </a:spcAft>
              <a:buClrTx/>
              <a:buSzTx/>
              <a:buFontTx/>
              <a:buNone/>
              <a:tabLst/>
              <a:defRPr/>
            </a:pPr>
            <a:r>
              <a:rPr kumimoji="0" lang="ja-JP" altLang="en-US" sz="75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rPr>
              <a:t>　いざというときに落ち着いて避難できるよう、津波避難に関するマークがある場所を確認しておきましょう。</a:t>
            </a:r>
          </a:p>
          <a:p>
            <a:pPr marL="0" marR="0" lvl="0" indent="0" algn="just" defTabSz="914400" eaLnBrk="1" fontAlgn="auto" latinLnBrk="0" hangingPunct="1">
              <a:lnSpc>
                <a:spcPts val="1300"/>
              </a:lnSpc>
              <a:spcBef>
                <a:spcPts val="0"/>
              </a:spcBef>
              <a:spcAft>
                <a:spcPts val="0"/>
              </a:spcAft>
              <a:buClrTx/>
              <a:buSzTx/>
              <a:buFontTx/>
              <a:buNone/>
              <a:tabLst/>
              <a:defRPr/>
            </a:pPr>
            <a:r>
              <a:rPr kumimoji="0" lang="en-US" sz="75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rPr>
              <a:t> </a:t>
            </a:r>
            <a:endParaRPr kumimoji="0" lang="ja-JP" altLang="en-US" sz="75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AR P丸ゴシック体M" panose="020F0600000000000000" pitchFamily="50" charset="-128"/>
              <a:cs typeface="Times New Roman" panose="02020603050405020304" pitchFamily="18" charset="0"/>
            </a:endParaRPr>
          </a:p>
          <a:p>
            <a:pPr marL="0" marR="0" lvl="0" indent="0" algn="just" defTabSz="914400" eaLnBrk="1" fontAlgn="auto" latinLnBrk="0" hangingPunct="1">
              <a:lnSpc>
                <a:spcPts val="1300"/>
              </a:lnSpc>
              <a:spcBef>
                <a:spcPts val="0"/>
              </a:spcBef>
              <a:spcAft>
                <a:spcPts val="0"/>
              </a:spcAft>
              <a:buClrTx/>
              <a:buSzTx/>
              <a:buFontTx/>
              <a:buNone/>
              <a:tabLst/>
              <a:defRPr/>
            </a:pPr>
            <a:r>
              <a:rPr kumimoji="0" lang="en-US" sz="900" b="0" i="0" u="none" strike="noStrike" kern="100" cap="none" spc="0" normalizeH="0" baseline="0" noProof="0" dirty="0">
                <a:ln>
                  <a:noFill/>
                </a:ln>
                <a:solidFill>
                  <a:sysClr val="windowText" lastClr="000000"/>
                </a:solidFill>
                <a:effectLst/>
                <a:uLnTx/>
                <a:uFillTx/>
                <a:latin typeface="AR P丸ゴシック体M" panose="020F0600000000000000" pitchFamily="50" charset="-128"/>
                <a:ea typeface="游明朝" panose="02020400000000000000" pitchFamily="18" charset="-128"/>
                <a:cs typeface="Times New Roman" panose="02020603050405020304" pitchFamily="18" charset="0"/>
              </a:rPr>
              <a:t> </a:t>
            </a:r>
            <a:endParaRPr kumimoji="0" lang="ja-JP" altLang="en-US" sz="1050" b="0" i="0" u="none" strike="noStrike" kern="100" cap="none" spc="0" normalizeH="0" baseline="0" noProof="0" dirty="0">
              <a:ln>
                <a:noFill/>
              </a:ln>
              <a:solidFill>
                <a:sysClr val="windowText" lastClr="000000"/>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grpSp>
        <p:nvGrpSpPr>
          <p:cNvPr id="26" name="グループ化 25">
            <a:extLst>
              <a:ext uri="{FF2B5EF4-FFF2-40B4-BE49-F238E27FC236}">
                <a16:creationId xmlns:a16="http://schemas.microsoft.com/office/drawing/2014/main" id="{71D69063-0F21-E0C9-6F0E-34463FBE099A}"/>
              </a:ext>
            </a:extLst>
          </p:cNvPr>
          <p:cNvGrpSpPr/>
          <p:nvPr/>
        </p:nvGrpSpPr>
        <p:grpSpPr>
          <a:xfrm>
            <a:off x="4972050" y="5947051"/>
            <a:ext cx="1885950" cy="734360"/>
            <a:chOff x="4992457" y="6456299"/>
            <a:chExt cx="1885950" cy="734360"/>
          </a:xfrm>
        </p:grpSpPr>
        <p:pic>
          <p:nvPicPr>
            <p:cNvPr id="136" name="図 135">
              <a:extLst>
                <a:ext uri="{FF2B5EF4-FFF2-40B4-BE49-F238E27FC236}">
                  <a16:creationId xmlns:a16="http://schemas.microsoft.com/office/drawing/2014/main" id="{F7C68285-42B2-9307-0459-48B4FB67E387}"/>
                </a:ext>
              </a:extLst>
            </p:cNvPr>
            <p:cNvPicPr>
              <a:picLocks noChangeAspect="1"/>
            </p:cNvPicPr>
            <p:nvPr/>
          </p:nvPicPr>
          <p:blipFill>
            <a:blip r:embed="rId4">
              <a:clrChange>
                <a:clrFrom>
                  <a:srgbClr val="FFFFFF"/>
                </a:clrFrom>
                <a:clrTo>
                  <a:srgbClr val="FFFFFF">
                    <a:alpha val="0"/>
                  </a:srgbClr>
                </a:clrTo>
              </a:clrChange>
            </a:blip>
            <a:stretch>
              <a:fillRect/>
            </a:stretch>
          </p:blipFill>
          <p:spPr>
            <a:xfrm>
              <a:off x="4992457" y="6630784"/>
              <a:ext cx="1533155" cy="449276"/>
            </a:xfrm>
            <a:prstGeom prst="rect">
              <a:avLst/>
            </a:prstGeom>
          </p:spPr>
        </p:pic>
        <p:sp>
          <p:nvSpPr>
            <p:cNvPr id="137" name="テキスト ボックス 6">
              <a:extLst>
                <a:ext uri="{FF2B5EF4-FFF2-40B4-BE49-F238E27FC236}">
                  <a16:creationId xmlns:a16="http://schemas.microsoft.com/office/drawing/2014/main" id="{782790A5-D69A-3ADB-A244-BE29849A4958}"/>
                </a:ext>
              </a:extLst>
            </p:cNvPr>
            <p:cNvSpPr txBox="1"/>
            <p:nvPr/>
          </p:nvSpPr>
          <p:spPr>
            <a:xfrm>
              <a:off x="5030557" y="6456299"/>
              <a:ext cx="1847850" cy="26670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600" kern="100" dirty="0">
                  <a:effectLst/>
                  <a:latin typeface="游明朝" panose="02020400000000000000" pitchFamily="18" charset="-128"/>
                  <a:ea typeface="AR P丸ゴシック体M" panose="020F0600000000000000" pitchFamily="50" charset="-128"/>
                  <a:cs typeface="Times New Roman" panose="02020603050405020304" pitchFamily="18" charset="0"/>
                </a:rPr>
                <a:t>津波注意　津波避難場所　津波避難ビル</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38" name="テキスト ボックス 6">
              <a:extLst>
                <a:ext uri="{FF2B5EF4-FFF2-40B4-BE49-F238E27FC236}">
                  <a16:creationId xmlns:a16="http://schemas.microsoft.com/office/drawing/2014/main" id="{C3E07D49-C845-1D85-F269-005555A72FAD}"/>
                </a:ext>
              </a:extLst>
            </p:cNvPr>
            <p:cNvSpPr txBox="1"/>
            <p:nvPr/>
          </p:nvSpPr>
          <p:spPr>
            <a:xfrm>
              <a:off x="5135742" y="7001027"/>
              <a:ext cx="1351285" cy="18963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700" kern="100" dirty="0">
                  <a:effectLst/>
                  <a:latin typeface="游明朝" panose="02020400000000000000" pitchFamily="18" charset="-128"/>
                  <a:ea typeface="AR P丸ゴシック体M" panose="020F0600000000000000" pitchFamily="50" charset="-128"/>
                  <a:cs typeface="Times New Roman" panose="02020603050405020304" pitchFamily="18" charset="0"/>
                </a:rPr>
                <a:t>＜</a:t>
              </a:r>
              <a:r>
                <a:rPr lang="ja-JP" sz="700" kern="100" dirty="0">
                  <a:effectLst/>
                  <a:latin typeface="游明朝" panose="02020400000000000000" pitchFamily="18" charset="-128"/>
                  <a:ea typeface="AR P丸ゴシック体M" panose="020F0600000000000000" pitchFamily="50" charset="-128"/>
                  <a:cs typeface="Times New Roman" panose="02020603050405020304" pitchFamily="18" charset="0"/>
                </a:rPr>
                <a:t>津波避難に関するマーク</a:t>
              </a:r>
              <a:r>
                <a:rPr lang="ja-JP" altLang="en-US" sz="700" kern="100" dirty="0">
                  <a:effectLst/>
                  <a:latin typeface="游明朝" panose="02020400000000000000" pitchFamily="18" charset="-128"/>
                  <a:ea typeface="AR P丸ゴシック体M" panose="020F0600000000000000" pitchFamily="50" charset="-128"/>
                  <a:cs typeface="Times New Roman" panose="02020603050405020304" pitchFamily="18" charset="0"/>
                </a:rPr>
                <a:t>＞</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sp>
        <p:nvSpPr>
          <p:cNvPr id="139" name="正方形/長方形 138">
            <a:extLst>
              <a:ext uri="{FF2B5EF4-FFF2-40B4-BE49-F238E27FC236}">
                <a16:creationId xmlns:a16="http://schemas.microsoft.com/office/drawing/2014/main" id="{9C5EA803-E4E3-05E9-8E62-43BDA5CEFCC9}"/>
              </a:ext>
            </a:extLst>
          </p:cNvPr>
          <p:cNvSpPr/>
          <p:nvPr/>
        </p:nvSpPr>
        <p:spPr>
          <a:xfrm>
            <a:off x="4827906" y="8905091"/>
            <a:ext cx="1820196" cy="954058"/>
          </a:xfrm>
          <a:prstGeom prst="rect">
            <a:avLst/>
          </a:prstGeom>
          <a:solidFill>
            <a:schemeClr val="bg1"/>
          </a:solidFill>
          <a:ln w="127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0" name="テキスト ボックス 139">
            <a:extLst>
              <a:ext uri="{FF2B5EF4-FFF2-40B4-BE49-F238E27FC236}">
                <a16:creationId xmlns:a16="http://schemas.microsoft.com/office/drawing/2014/main" id="{13FF4675-97D3-83BF-134E-66C3E144D0E6}"/>
              </a:ext>
            </a:extLst>
          </p:cNvPr>
          <p:cNvSpPr txBox="1"/>
          <p:nvPr/>
        </p:nvSpPr>
        <p:spPr>
          <a:xfrm>
            <a:off x="4832712" y="9083392"/>
            <a:ext cx="1802066" cy="784830"/>
          </a:xfrm>
          <a:prstGeom prst="rect">
            <a:avLst/>
          </a:prstGeom>
          <a:noFill/>
        </p:spPr>
        <p:txBody>
          <a:bodyPr wrap="square" rtlCol="0">
            <a:spAutoFit/>
          </a:bodyPr>
          <a:lstStyle/>
          <a:p>
            <a:r>
              <a:rPr kumimoji="1" lang="ja-JP" altLang="en-US" sz="750" dirty="0">
                <a:latin typeface="AR P丸ゴシック体M" panose="020F0600000000000000" pitchFamily="50" charset="-128"/>
                <a:ea typeface="AR P丸ゴシック体M" panose="020F0600000000000000" pitchFamily="50" charset="-128"/>
              </a:rPr>
              <a:t>　避難所では、普段とは異なる環境で多様な方々と助け合って過ごす必要があります。</a:t>
            </a:r>
            <a:endParaRPr kumimoji="1" lang="en-US" altLang="ja-JP" sz="750" dirty="0">
              <a:latin typeface="AR P丸ゴシック体M" panose="020F0600000000000000" pitchFamily="50" charset="-128"/>
              <a:ea typeface="AR P丸ゴシック体M" panose="020F0600000000000000" pitchFamily="50" charset="-128"/>
            </a:endParaRPr>
          </a:p>
          <a:p>
            <a:r>
              <a:rPr kumimoji="1" lang="ja-JP" altLang="en-US" sz="750" dirty="0">
                <a:latin typeface="AR P丸ゴシック体M" panose="020F0600000000000000" pitchFamily="50" charset="-128"/>
                <a:ea typeface="AR P丸ゴシック体M" panose="020F0600000000000000" pitchFamily="50" charset="-128"/>
              </a:rPr>
              <a:t>　みんなが少しでも安心して快適にすごせるよう、ルールを守り、避難所運営にも積極的に参加しましょう。</a:t>
            </a:r>
          </a:p>
        </p:txBody>
      </p:sp>
      <p:sp>
        <p:nvSpPr>
          <p:cNvPr id="141" name="テキスト ボックス 140">
            <a:extLst>
              <a:ext uri="{FF2B5EF4-FFF2-40B4-BE49-F238E27FC236}">
                <a16:creationId xmlns:a16="http://schemas.microsoft.com/office/drawing/2014/main" id="{60E0E963-6CB5-878D-2044-061BD2876764}"/>
              </a:ext>
            </a:extLst>
          </p:cNvPr>
          <p:cNvSpPr txBox="1"/>
          <p:nvPr/>
        </p:nvSpPr>
        <p:spPr>
          <a:xfrm>
            <a:off x="4893574" y="8886830"/>
            <a:ext cx="1802066" cy="259045"/>
          </a:xfrm>
          <a:prstGeom prst="rect">
            <a:avLst/>
          </a:prstGeom>
          <a:noFill/>
        </p:spPr>
        <p:txBody>
          <a:bodyPr wrap="square" rtlCol="0">
            <a:spAutoFit/>
          </a:bodyPr>
          <a:lstStyle/>
          <a:p>
            <a:pPr>
              <a:lnSpc>
                <a:spcPts val="1320"/>
              </a:lnSpc>
            </a:pPr>
            <a:r>
              <a:rPr kumimoji="1" lang="ja-JP" altLang="en-US" sz="1100" b="1" kern="100" spc="-60" dirty="0">
                <a:solidFill>
                  <a:srgbClr val="C00000"/>
                </a:solidFill>
                <a:latin typeface="BIZ UDPゴシック" panose="020B0400000000000000" pitchFamily="50" charset="-128"/>
                <a:ea typeface="BIZ UDPゴシック" panose="020B0400000000000000" pitchFamily="50" charset="-128"/>
                <a:cs typeface="Times New Roman" panose="02020603050405020304" pitchFamily="18" charset="0"/>
              </a:rPr>
              <a:t>避難所運営に参加しよう！</a:t>
            </a:r>
            <a:endParaRPr kumimoji="1" lang="ja-JP" altLang="en-US" dirty="0"/>
          </a:p>
        </p:txBody>
      </p:sp>
      <p:sp>
        <p:nvSpPr>
          <p:cNvPr id="2" name="正方形/長方形 1">
            <a:extLst>
              <a:ext uri="{FF2B5EF4-FFF2-40B4-BE49-F238E27FC236}">
                <a16:creationId xmlns:a16="http://schemas.microsoft.com/office/drawing/2014/main" id="{7358891C-97E5-A373-4362-8736386E7548}"/>
              </a:ext>
            </a:extLst>
          </p:cNvPr>
          <p:cNvSpPr/>
          <p:nvPr/>
        </p:nvSpPr>
        <p:spPr>
          <a:xfrm>
            <a:off x="4827907" y="6762881"/>
            <a:ext cx="1820196" cy="1452579"/>
          </a:xfrm>
          <a:prstGeom prst="rect">
            <a:avLst/>
          </a:prstGeom>
          <a:solidFill>
            <a:schemeClr val="bg1"/>
          </a:solidFill>
          <a:ln w="12700">
            <a:solidFill>
              <a:srgbClr val="00206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 name="グループ化 8">
            <a:extLst>
              <a:ext uri="{FF2B5EF4-FFF2-40B4-BE49-F238E27FC236}">
                <a16:creationId xmlns:a16="http://schemas.microsoft.com/office/drawing/2014/main" id="{38BB7FE3-B7DC-EE19-C455-D8BEC934D740}"/>
              </a:ext>
            </a:extLst>
          </p:cNvPr>
          <p:cNvGrpSpPr/>
          <p:nvPr/>
        </p:nvGrpSpPr>
        <p:grpSpPr>
          <a:xfrm>
            <a:off x="5570512" y="751612"/>
            <a:ext cx="1009228" cy="342186"/>
            <a:chOff x="5570512" y="751612"/>
            <a:chExt cx="1009228" cy="342186"/>
          </a:xfrm>
        </p:grpSpPr>
        <p:sp>
          <p:nvSpPr>
            <p:cNvPr id="123" name="吹き出し: 円形 122">
              <a:extLst>
                <a:ext uri="{FF2B5EF4-FFF2-40B4-BE49-F238E27FC236}">
                  <a16:creationId xmlns:a16="http://schemas.microsoft.com/office/drawing/2014/main" id="{B2A5DF44-9A23-B874-1A30-23E252B9BEC8}"/>
                </a:ext>
              </a:extLst>
            </p:cNvPr>
            <p:cNvSpPr/>
            <p:nvPr/>
          </p:nvSpPr>
          <p:spPr>
            <a:xfrm rot="389491">
              <a:off x="5570512" y="751612"/>
              <a:ext cx="964092" cy="342186"/>
            </a:xfrm>
            <a:prstGeom prst="wedgeEllipseCallout">
              <a:avLst>
                <a:gd name="adj1" fmla="val -25868"/>
                <a:gd name="adj2" fmla="val 62920"/>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4" name="テキスト ボックス 123">
              <a:extLst>
                <a:ext uri="{FF2B5EF4-FFF2-40B4-BE49-F238E27FC236}">
                  <a16:creationId xmlns:a16="http://schemas.microsoft.com/office/drawing/2014/main" id="{B22A7C59-B358-8771-3019-DC1933DA8928}"/>
                </a:ext>
              </a:extLst>
            </p:cNvPr>
            <p:cNvSpPr txBox="1"/>
            <p:nvPr/>
          </p:nvSpPr>
          <p:spPr>
            <a:xfrm rot="459430">
              <a:off x="5581477" y="796774"/>
              <a:ext cx="998263" cy="246221"/>
            </a:xfrm>
            <a:prstGeom prst="rect">
              <a:avLst/>
            </a:prstGeom>
            <a:noFill/>
          </p:spPr>
          <p:txBody>
            <a:bodyPr wrap="square" rtlCol="0">
              <a:spAutoFit/>
            </a:bodyPr>
            <a:lstStyle/>
            <a:p>
              <a:r>
                <a:rPr kumimoji="1" lang="ja-JP" altLang="en-US" sz="1000" dirty="0">
                  <a:latin typeface="BIZ UDPゴシック" panose="020B0400000000000000" pitchFamily="50" charset="-128"/>
                  <a:ea typeface="BIZ UDPゴシック" panose="020B0400000000000000" pitchFamily="50" charset="-128"/>
                </a:rPr>
                <a:t>やってみよう</a:t>
              </a:r>
              <a:r>
                <a:rPr kumimoji="1" lang="en-US" altLang="ja-JP" sz="1000" i="1" dirty="0">
                  <a:latin typeface="BIZ UDPゴシック" panose="020B0400000000000000" pitchFamily="50" charset="-128"/>
                  <a:ea typeface="BIZ UDPゴシック" panose="020B0400000000000000" pitchFamily="50" charset="-128"/>
                </a:rPr>
                <a:t>!</a:t>
              </a:r>
              <a:endParaRPr kumimoji="1" lang="ja-JP" altLang="en-US" sz="1000" i="1" dirty="0">
                <a:latin typeface="BIZ UDPゴシック" panose="020B0400000000000000" pitchFamily="50" charset="-128"/>
                <a:ea typeface="BIZ UDPゴシック" panose="020B0400000000000000" pitchFamily="50" charset="-128"/>
              </a:endParaRPr>
            </a:p>
          </p:txBody>
        </p:sp>
      </p:grpSp>
      <p:sp>
        <p:nvSpPr>
          <p:cNvPr id="27" name="テキスト ボックス 26">
            <a:extLst>
              <a:ext uri="{FF2B5EF4-FFF2-40B4-BE49-F238E27FC236}">
                <a16:creationId xmlns:a16="http://schemas.microsoft.com/office/drawing/2014/main" id="{297DE9E7-DEB3-45B2-E529-0D80EE45824C}"/>
              </a:ext>
            </a:extLst>
          </p:cNvPr>
          <p:cNvSpPr txBox="1"/>
          <p:nvPr/>
        </p:nvSpPr>
        <p:spPr>
          <a:xfrm>
            <a:off x="4837432" y="3364593"/>
            <a:ext cx="1924033" cy="281680"/>
          </a:xfrm>
          <a:prstGeom prst="rect">
            <a:avLst/>
          </a:prstGeom>
          <a:noFill/>
        </p:spPr>
        <p:txBody>
          <a:bodyPr wrap="square" rtlCol="0">
            <a:spAutoFit/>
          </a:bodyPr>
          <a:lstStyle/>
          <a:p>
            <a:pPr marL="0" marR="0" lvl="0" indent="0" algn="just" defTabSz="914400" eaLnBrk="1" fontAlgn="auto" latinLnBrk="0" hangingPunct="1">
              <a:lnSpc>
                <a:spcPts val="1700"/>
              </a:lnSpc>
              <a:spcBef>
                <a:spcPts val="0"/>
              </a:spcBef>
              <a:spcAft>
                <a:spcPts val="0"/>
              </a:spcAft>
              <a:buClrTx/>
              <a:buSzTx/>
              <a:buFontTx/>
              <a:buNone/>
              <a:tabLst/>
              <a:defRPr/>
            </a:pPr>
            <a:r>
              <a:rPr kumimoji="0" lang="ja-JP" altLang="en-US" sz="1200" b="1" i="0" u="none" strike="noStrike" kern="100" cap="none" spc="-60" normalizeH="0" noProof="0" dirty="0">
                <a:ln>
                  <a:noFill/>
                </a:ln>
                <a:solidFill>
                  <a:srgbClr val="C00000"/>
                </a:solidFill>
                <a:effectLst/>
                <a:uLnTx/>
                <a:uFillTx/>
                <a:latin typeface="BIZ UDPゴシック" panose="020B0400000000000000" pitchFamily="50" charset="-128"/>
                <a:ea typeface="BIZ UDPゴシック" panose="020B0400000000000000" pitchFamily="50" charset="-128"/>
                <a:cs typeface="Times New Roman" panose="02020603050405020304" pitchFamily="18" charset="0"/>
              </a:rPr>
              <a:t>危険が迫ったらすぐ避難！</a:t>
            </a:r>
          </a:p>
        </p:txBody>
      </p:sp>
      <p:pic>
        <p:nvPicPr>
          <p:cNvPr id="28" name="図 27">
            <a:extLst>
              <a:ext uri="{FF2B5EF4-FFF2-40B4-BE49-F238E27FC236}">
                <a16:creationId xmlns:a16="http://schemas.microsoft.com/office/drawing/2014/main" id="{0F1B5D05-16A6-D69F-E83A-CE724E277DD8}"/>
              </a:ext>
            </a:extLst>
          </p:cNvPr>
          <p:cNvPicPr>
            <a:picLocks noChangeAspect="1"/>
          </p:cNvPicPr>
          <p:nvPr/>
        </p:nvPicPr>
        <p:blipFill>
          <a:blip r:embed="rId5"/>
          <a:stretch>
            <a:fillRect/>
          </a:stretch>
        </p:blipFill>
        <p:spPr>
          <a:xfrm>
            <a:off x="4942952" y="7061560"/>
            <a:ext cx="1615290" cy="1140009"/>
          </a:xfrm>
          <a:prstGeom prst="rect">
            <a:avLst/>
          </a:prstGeom>
        </p:spPr>
      </p:pic>
      <p:grpSp>
        <p:nvGrpSpPr>
          <p:cNvPr id="148" name="グループ化 147">
            <a:extLst>
              <a:ext uri="{FF2B5EF4-FFF2-40B4-BE49-F238E27FC236}">
                <a16:creationId xmlns:a16="http://schemas.microsoft.com/office/drawing/2014/main" id="{C3D54B27-0831-432E-77D5-79C516BCDF35}"/>
              </a:ext>
            </a:extLst>
          </p:cNvPr>
          <p:cNvGrpSpPr/>
          <p:nvPr/>
        </p:nvGrpSpPr>
        <p:grpSpPr>
          <a:xfrm>
            <a:off x="5012105" y="8321748"/>
            <a:ext cx="1599190" cy="496182"/>
            <a:chOff x="5067259" y="8083725"/>
            <a:chExt cx="1599190" cy="496182"/>
          </a:xfrm>
        </p:grpSpPr>
        <p:pic>
          <p:nvPicPr>
            <p:cNvPr id="113" name="図 112">
              <a:extLst>
                <a:ext uri="{FF2B5EF4-FFF2-40B4-BE49-F238E27FC236}">
                  <a16:creationId xmlns:a16="http://schemas.microsoft.com/office/drawing/2014/main" id="{D7F80123-640A-6D92-BF32-3ED3AD30FED3}"/>
                </a:ext>
              </a:extLst>
            </p:cNvPr>
            <p:cNvPicPr>
              <a:picLocks noChangeAspect="1"/>
            </p:cNvPicPr>
            <p:nvPr/>
          </p:nvPicPr>
          <p:blipFill>
            <a:blip r:embed="rId6"/>
            <a:stretch>
              <a:fillRect/>
            </a:stretch>
          </p:blipFill>
          <p:spPr>
            <a:xfrm>
              <a:off x="5067259" y="8243859"/>
              <a:ext cx="339311" cy="336048"/>
            </a:xfrm>
            <a:prstGeom prst="rect">
              <a:avLst/>
            </a:prstGeom>
          </p:spPr>
        </p:pic>
        <p:pic>
          <p:nvPicPr>
            <p:cNvPr id="122" name="図 121">
              <a:extLst>
                <a:ext uri="{FF2B5EF4-FFF2-40B4-BE49-F238E27FC236}">
                  <a16:creationId xmlns:a16="http://schemas.microsoft.com/office/drawing/2014/main" id="{6773100A-5F0A-1CDD-821E-3E2F515B0A1B}"/>
                </a:ext>
              </a:extLst>
            </p:cNvPr>
            <p:cNvPicPr>
              <a:picLocks noChangeAspect="1"/>
            </p:cNvPicPr>
            <p:nvPr/>
          </p:nvPicPr>
          <p:blipFill>
            <a:blip r:embed="rId7"/>
            <a:stretch>
              <a:fillRect/>
            </a:stretch>
          </p:blipFill>
          <p:spPr>
            <a:xfrm>
              <a:off x="5856450" y="8240403"/>
              <a:ext cx="327483" cy="318789"/>
            </a:xfrm>
            <a:prstGeom prst="rect">
              <a:avLst/>
            </a:prstGeom>
          </p:spPr>
        </p:pic>
        <p:sp>
          <p:nvSpPr>
            <p:cNvPr id="126" name="テキスト ボックス 6">
              <a:extLst>
                <a:ext uri="{FF2B5EF4-FFF2-40B4-BE49-F238E27FC236}">
                  <a16:creationId xmlns:a16="http://schemas.microsoft.com/office/drawing/2014/main" id="{6855DA7B-C295-5389-02A3-EB343C9786DF}"/>
                </a:ext>
              </a:extLst>
            </p:cNvPr>
            <p:cNvSpPr txBox="1"/>
            <p:nvPr/>
          </p:nvSpPr>
          <p:spPr>
            <a:xfrm>
              <a:off x="5195015" y="8083725"/>
              <a:ext cx="1163154" cy="189632"/>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altLang="en-US" sz="700" kern="100" dirty="0">
                  <a:effectLst/>
                  <a:latin typeface="游明朝" panose="02020400000000000000" pitchFamily="18" charset="-128"/>
                  <a:ea typeface="AR P丸ゴシック体M" panose="020F0600000000000000" pitchFamily="50" charset="-128"/>
                  <a:cs typeface="Times New Roman" panose="02020603050405020304" pitchFamily="18" charset="0"/>
                </a:rPr>
                <a:t>＜</a:t>
              </a:r>
              <a:r>
                <a:rPr lang="ja-JP" sz="700" kern="100" dirty="0">
                  <a:effectLst/>
                  <a:latin typeface="游明朝" panose="02020400000000000000" pitchFamily="18" charset="-128"/>
                  <a:ea typeface="AR P丸ゴシック体M" panose="020F0600000000000000" pitchFamily="50" charset="-128"/>
                  <a:cs typeface="Times New Roman" panose="02020603050405020304" pitchFamily="18" charset="0"/>
                </a:rPr>
                <a:t>避難に関するマーク</a:t>
              </a:r>
              <a:r>
                <a:rPr lang="ja-JP" altLang="en-US" sz="700" kern="100" dirty="0">
                  <a:effectLst/>
                  <a:latin typeface="游明朝" panose="02020400000000000000" pitchFamily="18" charset="-128"/>
                  <a:ea typeface="AR P丸ゴシック体M" panose="020F0600000000000000" pitchFamily="50" charset="-128"/>
                  <a:cs typeface="Times New Roman" panose="02020603050405020304" pitchFamily="18" charset="0"/>
                </a:rPr>
                <a:t>＞</a:t>
              </a:r>
              <a:endParaRPr lang="ja-JP" sz="10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27" name="テキスト ボックス 6">
              <a:extLst>
                <a:ext uri="{FF2B5EF4-FFF2-40B4-BE49-F238E27FC236}">
                  <a16:creationId xmlns:a16="http://schemas.microsoft.com/office/drawing/2014/main" id="{436BCB03-AF7C-192F-B662-B65FA88E77CA}"/>
                </a:ext>
              </a:extLst>
            </p:cNvPr>
            <p:cNvSpPr txBox="1"/>
            <p:nvPr/>
          </p:nvSpPr>
          <p:spPr>
            <a:xfrm>
              <a:off x="5304828" y="8423213"/>
              <a:ext cx="558857" cy="1437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600" kern="100" dirty="0">
                  <a:effectLst/>
                  <a:latin typeface="游明朝" panose="02020400000000000000" pitchFamily="18" charset="-128"/>
                  <a:ea typeface="AR P丸ゴシック体M" panose="020F0600000000000000" pitchFamily="50" charset="-128"/>
                  <a:cs typeface="Times New Roman" panose="02020603050405020304" pitchFamily="18" charset="0"/>
                </a:rPr>
                <a:t>避難場所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sp>
          <p:nvSpPr>
            <p:cNvPr id="128" name="テキスト ボックス 6">
              <a:extLst>
                <a:ext uri="{FF2B5EF4-FFF2-40B4-BE49-F238E27FC236}">
                  <a16:creationId xmlns:a16="http://schemas.microsoft.com/office/drawing/2014/main" id="{E47A38E3-04ED-25D3-EC69-E32C52080D0C}"/>
                </a:ext>
              </a:extLst>
            </p:cNvPr>
            <p:cNvSpPr txBox="1"/>
            <p:nvPr/>
          </p:nvSpPr>
          <p:spPr>
            <a:xfrm>
              <a:off x="6107592" y="8417906"/>
              <a:ext cx="558857" cy="143740"/>
            </a:xfrm>
            <a:prstGeom prst="rect">
              <a:avLst/>
            </a:prstGeom>
            <a:no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just"/>
              <a:r>
                <a:rPr lang="ja-JP" sz="600" kern="100" dirty="0">
                  <a:effectLst/>
                  <a:latin typeface="游明朝" panose="02020400000000000000" pitchFamily="18" charset="-128"/>
                  <a:ea typeface="AR P丸ゴシック体M" panose="020F0600000000000000" pitchFamily="50" charset="-128"/>
                  <a:cs typeface="Times New Roman" panose="02020603050405020304" pitchFamily="18" charset="0"/>
                </a:rPr>
                <a:t>避難所　</a:t>
              </a:r>
              <a:endParaRPr lang="ja-JP" sz="900" kern="100" dirty="0">
                <a:effectLst/>
                <a:latin typeface="游明朝" panose="02020400000000000000" pitchFamily="18" charset="-128"/>
                <a:ea typeface="游明朝" panose="02020400000000000000" pitchFamily="18" charset="-128"/>
                <a:cs typeface="Times New Roman" panose="02020603050405020304" pitchFamily="18" charset="0"/>
              </a:endParaRPr>
            </a:p>
          </p:txBody>
        </p:sp>
      </p:grpSp>
      <p:sp>
        <p:nvSpPr>
          <p:cNvPr id="146" name="テキスト ボックス 145">
            <a:extLst>
              <a:ext uri="{FF2B5EF4-FFF2-40B4-BE49-F238E27FC236}">
                <a16:creationId xmlns:a16="http://schemas.microsoft.com/office/drawing/2014/main" id="{72D6177F-F39D-EB90-FAA0-65FEFEE40977}"/>
              </a:ext>
            </a:extLst>
          </p:cNvPr>
          <p:cNvSpPr txBox="1"/>
          <p:nvPr/>
        </p:nvSpPr>
        <p:spPr>
          <a:xfrm>
            <a:off x="4807041" y="6774350"/>
            <a:ext cx="1223412" cy="246221"/>
          </a:xfrm>
          <a:prstGeom prst="rect">
            <a:avLst/>
          </a:prstGeom>
          <a:noFill/>
        </p:spPr>
        <p:txBody>
          <a:bodyPr wrap="none" rtlCol="0">
            <a:spAutoFit/>
          </a:bodyPr>
          <a:lstStyle/>
          <a:p>
            <a:r>
              <a:rPr kumimoji="1" lang="en-US" altLang="ja-JP" sz="1000" b="1" dirty="0">
                <a:latin typeface="BIZ UDPゴシック" panose="020B0400000000000000" pitchFamily="50" charset="-128"/>
                <a:ea typeface="BIZ UDPゴシック" panose="020B0400000000000000" pitchFamily="50" charset="-128"/>
              </a:rPr>
              <a:t>STOP!</a:t>
            </a:r>
            <a:r>
              <a:rPr kumimoji="1" lang="ja-JP" altLang="en-US" sz="1000" b="1" dirty="0">
                <a:latin typeface="BIZ UDPゴシック" panose="020B0400000000000000" pitchFamily="50" charset="-128"/>
                <a:ea typeface="BIZ UDPゴシック" panose="020B0400000000000000" pitchFamily="50" charset="-128"/>
              </a:rPr>
              <a:t>　一斉帰宅</a:t>
            </a:r>
          </a:p>
        </p:txBody>
      </p:sp>
      <p:sp>
        <p:nvSpPr>
          <p:cNvPr id="147" name="テキスト ボックス 146">
            <a:extLst>
              <a:ext uri="{FF2B5EF4-FFF2-40B4-BE49-F238E27FC236}">
                <a16:creationId xmlns:a16="http://schemas.microsoft.com/office/drawing/2014/main" id="{DD9905B5-BC5F-4658-29CC-308A440C5BA5}"/>
              </a:ext>
            </a:extLst>
          </p:cNvPr>
          <p:cNvSpPr txBox="1"/>
          <p:nvPr/>
        </p:nvSpPr>
        <p:spPr>
          <a:xfrm>
            <a:off x="5934075" y="6724405"/>
            <a:ext cx="827390" cy="369332"/>
          </a:xfrm>
          <a:prstGeom prst="rect">
            <a:avLst/>
          </a:prstGeom>
          <a:noFill/>
        </p:spPr>
        <p:txBody>
          <a:bodyPr wrap="square" rtlCol="0">
            <a:spAutoFit/>
          </a:bodyPr>
          <a:lstStyle/>
          <a:p>
            <a:r>
              <a:rPr kumimoji="1" lang="ja-JP" altLang="en-US" sz="600" dirty="0">
                <a:latin typeface="ＭＳ Ｐゴシック" panose="020B0600070205080204" pitchFamily="50" charset="-128"/>
                <a:ea typeface="ＭＳ Ｐゴシック" panose="020B0600070205080204" pitchFamily="50" charset="-128"/>
              </a:rPr>
              <a:t>作成：</a:t>
            </a:r>
            <a:endParaRPr kumimoji="1" lang="en-US" altLang="ja-JP" sz="600" dirty="0">
              <a:latin typeface="ＭＳ Ｐゴシック" panose="020B0600070205080204" pitchFamily="50" charset="-128"/>
              <a:ea typeface="ＭＳ Ｐゴシック" panose="020B0600070205080204" pitchFamily="50" charset="-128"/>
            </a:endParaRPr>
          </a:p>
          <a:p>
            <a:r>
              <a:rPr kumimoji="1" lang="ja-JP" altLang="en-US" sz="600" dirty="0">
                <a:latin typeface="ＭＳ Ｐゴシック" panose="020B0600070205080204" pitchFamily="50" charset="-128"/>
                <a:ea typeface="ＭＳ Ｐゴシック" panose="020B0600070205080204" pitchFamily="50" charset="-128"/>
              </a:rPr>
              <a:t>内閣府（防災担当）</a:t>
            </a:r>
            <a:endParaRPr kumimoji="1" lang="en-US" altLang="ja-JP" sz="600" dirty="0">
              <a:latin typeface="ＭＳ Ｐゴシック" panose="020B0600070205080204" pitchFamily="50" charset="-128"/>
              <a:ea typeface="ＭＳ Ｐゴシック" panose="020B0600070205080204" pitchFamily="50" charset="-128"/>
            </a:endParaRPr>
          </a:p>
          <a:p>
            <a:r>
              <a:rPr kumimoji="1" lang="ja-JP" altLang="en-US" sz="600" dirty="0">
                <a:latin typeface="ＭＳ Ｐゴシック" panose="020B0600070205080204" pitchFamily="50" charset="-128"/>
                <a:ea typeface="ＭＳ Ｐゴシック" panose="020B0600070205080204" pitchFamily="50" charset="-128"/>
              </a:rPr>
              <a:t>　調査・企画担当</a:t>
            </a:r>
          </a:p>
        </p:txBody>
      </p:sp>
      <p:sp>
        <p:nvSpPr>
          <p:cNvPr id="149" name="テキスト ボックス 148">
            <a:extLst>
              <a:ext uri="{FF2B5EF4-FFF2-40B4-BE49-F238E27FC236}">
                <a16:creationId xmlns:a16="http://schemas.microsoft.com/office/drawing/2014/main" id="{BA6BA4FE-2869-7E01-A3EB-9EE74FA1300B}"/>
              </a:ext>
            </a:extLst>
          </p:cNvPr>
          <p:cNvSpPr txBox="1"/>
          <p:nvPr/>
        </p:nvSpPr>
        <p:spPr>
          <a:xfrm>
            <a:off x="1075401" y="3317899"/>
            <a:ext cx="3770631" cy="184666"/>
          </a:xfrm>
          <a:prstGeom prst="rect">
            <a:avLst/>
          </a:prstGeom>
          <a:noFill/>
        </p:spPr>
        <p:txBody>
          <a:bodyPr wrap="square" rtlCol="0">
            <a:spAutoFit/>
          </a:bodyPr>
          <a:lstStyle/>
          <a:p>
            <a:r>
              <a:rPr kumimoji="1" lang="ja-JP" altLang="en-US" sz="600" dirty="0">
                <a:latin typeface="BIZ UDPゴシック" panose="020B0400000000000000" pitchFamily="50" charset="-128"/>
                <a:ea typeface="BIZ UDPゴシック" panose="020B0400000000000000" pitchFamily="50" charset="-128"/>
              </a:rPr>
              <a:t>＊備蓄品・非常持出品は、人によって必要なものが異なります。ご家庭の状況に合ったものを準備しましょう。</a:t>
            </a:r>
            <a:endParaRPr kumimoji="1" lang="en-US" altLang="ja-JP" sz="600" dirty="0">
              <a:latin typeface="BIZ UDPゴシック" panose="020B0400000000000000" pitchFamily="50" charset="-128"/>
              <a:ea typeface="BIZ UDPゴシック" panose="020B0400000000000000" pitchFamily="50" charset="-128"/>
            </a:endParaRPr>
          </a:p>
        </p:txBody>
      </p:sp>
      <p:sp>
        <p:nvSpPr>
          <p:cNvPr id="153" name="テキスト ボックス 152">
            <a:extLst>
              <a:ext uri="{FF2B5EF4-FFF2-40B4-BE49-F238E27FC236}">
                <a16:creationId xmlns:a16="http://schemas.microsoft.com/office/drawing/2014/main" id="{B1280ACD-4455-0074-E4A6-F34E52D3B2A2}"/>
              </a:ext>
            </a:extLst>
          </p:cNvPr>
          <p:cNvSpPr txBox="1"/>
          <p:nvPr/>
        </p:nvSpPr>
        <p:spPr>
          <a:xfrm>
            <a:off x="1326474" y="5000834"/>
            <a:ext cx="3416320" cy="719749"/>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p>
        </p:txBody>
      </p:sp>
      <p:sp>
        <p:nvSpPr>
          <p:cNvPr id="155" name="テキスト ボックス 154">
            <a:extLst>
              <a:ext uri="{FF2B5EF4-FFF2-40B4-BE49-F238E27FC236}">
                <a16:creationId xmlns:a16="http://schemas.microsoft.com/office/drawing/2014/main" id="{A4B7709F-F3D5-355D-D975-240131F66D9E}"/>
              </a:ext>
            </a:extLst>
          </p:cNvPr>
          <p:cNvSpPr txBox="1"/>
          <p:nvPr/>
        </p:nvSpPr>
        <p:spPr>
          <a:xfrm>
            <a:off x="1315714" y="6161118"/>
            <a:ext cx="3416320" cy="558166"/>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p:txBody>
      </p:sp>
      <p:sp>
        <p:nvSpPr>
          <p:cNvPr id="158" name="テキスト ボックス 157">
            <a:extLst>
              <a:ext uri="{FF2B5EF4-FFF2-40B4-BE49-F238E27FC236}">
                <a16:creationId xmlns:a16="http://schemas.microsoft.com/office/drawing/2014/main" id="{87FDA7A8-80EC-8BE4-8A7B-8E249FB10F08}"/>
              </a:ext>
            </a:extLst>
          </p:cNvPr>
          <p:cNvSpPr txBox="1"/>
          <p:nvPr/>
        </p:nvSpPr>
        <p:spPr>
          <a:xfrm>
            <a:off x="1342363" y="7835756"/>
            <a:ext cx="3326552" cy="396583"/>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p:txBody>
      </p:sp>
      <p:sp>
        <p:nvSpPr>
          <p:cNvPr id="161" name="テキスト ボックス 160">
            <a:extLst>
              <a:ext uri="{FF2B5EF4-FFF2-40B4-BE49-F238E27FC236}">
                <a16:creationId xmlns:a16="http://schemas.microsoft.com/office/drawing/2014/main" id="{8D2FB459-34FF-22E1-C3D7-031712767145}"/>
              </a:ext>
            </a:extLst>
          </p:cNvPr>
          <p:cNvSpPr txBox="1"/>
          <p:nvPr/>
        </p:nvSpPr>
        <p:spPr>
          <a:xfrm>
            <a:off x="1340664" y="9175599"/>
            <a:ext cx="3416320" cy="558166"/>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p>
        </p:txBody>
      </p:sp>
      <p:sp>
        <p:nvSpPr>
          <p:cNvPr id="162" name="テキスト ボックス 161">
            <a:extLst>
              <a:ext uri="{FF2B5EF4-FFF2-40B4-BE49-F238E27FC236}">
                <a16:creationId xmlns:a16="http://schemas.microsoft.com/office/drawing/2014/main" id="{FFD6ECFF-E127-F47E-D64A-9C013BB26D16}"/>
              </a:ext>
            </a:extLst>
          </p:cNvPr>
          <p:cNvSpPr txBox="1"/>
          <p:nvPr/>
        </p:nvSpPr>
        <p:spPr>
          <a:xfrm>
            <a:off x="1335314" y="1417758"/>
            <a:ext cx="3326552" cy="1042914"/>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ja-JP" altLang="en-US" sz="700" dirty="0">
              <a:latin typeface="AR P丸ゴシック体M" panose="020F0600000000000000" pitchFamily="50" charset="-128"/>
              <a:ea typeface="AR P丸ゴシック体M" panose="020F0600000000000000" pitchFamily="50" charset="-128"/>
            </a:endParaRPr>
          </a:p>
          <a:p>
            <a:pPr>
              <a:lnSpc>
                <a:spcPct val="150000"/>
              </a:lnSpc>
            </a:pPr>
            <a:endParaRPr kumimoji="1" lang="ja-JP" altLang="en-US" sz="700" dirty="0">
              <a:latin typeface="AR P丸ゴシック体M" panose="020F0600000000000000" pitchFamily="50" charset="-128"/>
              <a:ea typeface="AR P丸ゴシック体M" panose="020F0600000000000000" pitchFamily="50" charset="-128"/>
            </a:endParaRPr>
          </a:p>
        </p:txBody>
      </p:sp>
      <p:sp>
        <p:nvSpPr>
          <p:cNvPr id="163" name="テキスト ボックス 162">
            <a:extLst>
              <a:ext uri="{FF2B5EF4-FFF2-40B4-BE49-F238E27FC236}">
                <a16:creationId xmlns:a16="http://schemas.microsoft.com/office/drawing/2014/main" id="{4510AEE2-1B77-2ECE-1071-4120A1770C6D}"/>
              </a:ext>
            </a:extLst>
          </p:cNvPr>
          <p:cNvSpPr txBox="1"/>
          <p:nvPr/>
        </p:nvSpPr>
        <p:spPr>
          <a:xfrm>
            <a:off x="1321241" y="6780101"/>
            <a:ext cx="3326552" cy="396583"/>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p:txBody>
      </p:sp>
      <p:sp>
        <p:nvSpPr>
          <p:cNvPr id="164" name="テキスト ボックス 163">
            <a:extLst>
              <a:ext uri="{FF2B5EF4-FFF2-40B4-BE49-F238E27FC236}">
                <a16:creationId xmlns:a16="http://schemas.microsoft.com/office/drawing/2014/main" id="{A8B68BFD-264E-0A8E-E607-33009CEF3555}"/>
              </a:ext>
            </a:extLst>
          </p:cNvPr>
          <p:cNvSpPr txBox="1"/>
          <p:nvPr/>
        </p:nvSpPr>
        <p:spPr>
          <a:xfrm>
            <a:off x="1314091" y="5788434"/>
            <a:ext cx="3326552" cy="396583"/>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p:txBody>
      </p:sp>
      <p:sp>
        <p:nvSpPr>
          <p:cNvPr id="165" name="テキスト ボックス 164">
            <a:extLst>
              <a:ext uri="{FF2B5EF4-FFF2-40B4-BE49-F238E27FC236}">
                <a16:creationId xmlns:a16="http://schemas.microsoft.com/office/drawing/2014/main" id="{8F9D7981-1581-80E1-C912-D591E6791E2A}"/>
              </a:ext>
            </a:extLst>
          </p:cNvPr>
          <p:cNvSpPr txBox="1"/>
          <p:nvPr/>
        </p:nvSpPr>
        <p:spPr>
          <a:xfrm>
            <a:off x="1323313" y="4608114"/>
            <a:ext cx="3326552" cy="396583"/>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p:txBody>
      </p:sp>
      <p:sp>
        <p:nvSpPr>
          <p:cNvPr id="166" name="テキスト ボックス 165">
            <a:extLst>
              <a:ext uri="{FF2B5EF4-FFF2-40B4-BE49-F238E27FC236}">
                <a16:creationId xmlns:a16="http://schemas.microsoft.com/office/drawing/2014/main" id="{3CF0F334-DC92-035E-B203-BDFE569E1840}"/>
              </a:ext>
            </a:extLst>
          </p:cNvPr>
          <p:cNvSpPr txBox="1"/>
          <p:nvPr/>
        </p:nvSpPr>
        <p:spPr>
          <a:xfrm>
            <a:off x="1342363" y="8809826"/>
            <a:ext cx="3326552" cy="396583"/>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p:txBody>
      </p:sp>
      <p:sp>
        <p:nvSpPr>
          <p:cNvPr id="168" name="テキスト ボックス 167">
            <a:extLst>
              <a:ext uri="{FF2B5EF4-FFF2-40B4-BE49-F238E27FC236}">
                <a16:creationId xmlns:a16="http://schemas.microsoft.com/office/drawing/2014/main" id="{3D90298C-21A1-EF8D-EC6C-4FAA5674D0A0}"/>
              </a:ext>
            </a:extLst>
          </p:cNvPr>
          <p:cNvSpPr txBox="1"/>
          <p:nvPr/>
        </p:nvSpPr>
        <p:spPr>
          <a:xfrm>
            <a:off x="1323103" y="3669548"/>
            <a:ext cx="3416320" cy="881332"/>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p>
        </p:txBody>
      </p:sp>
      <p:sp>
        <p:nvSpPr>
          <p:cNvPr id="171" name="テキスト ボックス 170">
            <a:extLst>
              <a:ext uri="{FF2B5EF4-FFF2-40B4-BE49-F238E27FC236}">
                <a16:creationId xmlns:a16="http://schemas.microsoft.com/office/drawing/2014/main" id="{811CD796-9CE0-2971-4B78-1DEBBCE13529}"/>
              </a:ext>
            </a:extLst>
          </p:cNvPr>
          <p:cNvSpPr txBox="1"/>
          <p:nvPr/>
        </p:nvSpPr>
        <p:spPr>
          <a:xfrm>
            <a:off x="1133469" y="3506167"/>
            <a:ext cx="3712563" cy="215444"/>
          </a:xfrm>
          <a:prstGeom prst="rect">
            <a:avLst/>
          </a:prstGeom>
          <a:noFill/>
        </p:spPr>
        <p:txBody>
          <a:bodyPr wrap="square" rtlCol="0">
            <a:spAutoFit/>
          </a:bodyPr>
          <a:lstStyle/>
          <a:p>
            <a:r>
              <a:rPr kumimoji="1" lang="ja-JP" altLang="en-US" sz="800" dirty="0">
                <a:latin typeface="BIZ UDPゴシック" panose="020B0400000000000000" pitchFamily="50" charset="-128"/>
                <a:ea typeface="BIZ UDPゴシック" panose="020B0400000000000000" pitchFamily="50" charset="-128"/>
              </a:rPr>
              <a:t>■</a:t>
            </a:r>
            <a:r>
              <a:rPr kumimoji="1" lang="ja-JP" altLang="en-US" sz="800" dirty="0">
                <a:solidFill>
                  <a:srgbClr val="C00000"/>
                </a:solidFill>
                <a:latin typeface="BIZ UDPゴシック" panose="020B0400000000000000" pitchFamily="50" charset="-128"/>
                <a:ea typeface="BIZ UDPゴシック" panose="020B0400000000000000" pitchFamily="50" charset="-128"/>
              </a:rPr>
              <a:t>取るべき行動を書き出してみよう！</a:t>
            </a:r>
            <a:endParaRPr kumimoji="1" lang="en-US" altLang="ja-JP" sz="800" dirty="0">
              <a:solidFill>
                <a:srgbClr val="C00000"/>
              </a:solidFill>
              <a:latin typeface="BIZ UDPゴシック" panose="020B0400000000000000" pitchFamily="50" charset="-128"/>
              <a:ea typeface="BIZ UDPゴシック" panose="020B0400000000000000" pitchFamily="50" charset="-128"/>
            </a:endParaRPr>
          </a:p>
        </p:txBody>
      </p:sp>
      <p:sp>
        <p:nvSpPr>
          <p:cNvPr id="172" name="テキスト ボックス 171">
            <a:extLst>
              <a:ext uri="{FF2B5EF4-FFF2-40B4-BE49-F238E27FC236}">
                <a16:creationId xmlns:a16="http://schemas.microsoft.com/office/drawing/2014/main" id="{FDF17927-9140-D5FE-EC35-95138A6AA162}"/>
              </a:ext>
            </a:extLst>
          </p:cNvPr>
          <p:cNvSpPr txBox="1"/>
          <p:nvPr/>
        </p:nvSpPr>
        <p:spPr>
          <a:xfrm>
            <a:off x="1347709" y="8200833"/>
            <a:ext cx="3416320" cy="558166"/>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p>
        </p:txBody>
      </p:sp>
      <p:sp>
        <p:nvSpPr>
          <p:cNvPr id="173" name="テキスト ボックス 172">
            <a:extLst>
              <a:ext uri="{FF2B5EF4-FFF2-40B4-BE49-F238E27FC236}">
                <a16:creationId xmlns:a16="http://schemas.microsoft.com/office/drawing/2014/main" id="{467D4389-5312-CDA8-BAAA-CD8CC019FD1E}"/>
              </a:ext>
            </a:extLst>
          </p:cNvPr>
          <p:cNvSpPr txBox="1"/>
          <p:nvPr/>
        </p:nvSpPr>
        <p:spPr>
          <a:xfrm>
            <a:off x="1323103" y="7182143"/>
            <a:ext cx="3416320" cy="558166"/>
          </a:xfrm>
          <a:prstGeom prst="rect">
            <a:avLst/>
          </a:prstGeom>
          <a:noFill/>
        </p:spPr>
        <p:txBody>
          <a:bodyPr wrap="none" rtlCol="0">
            <a:spAutoFit/>
          </a:bodyPr>
          <a:lstStyle/>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endParaRPr kumimoji="1" lang="en-US" altLang="ja-JP" sz="700" u="sng" dirty="0">
              <a:latin typeface="AR P丸ゴシック体M" panose="020F0600000000000000" pitchFamily="50" charset="-128"/>
              <a:ea typeface="AR P丸ゴシック体M" panose="020F0600000000000000" pitchFamily="50" charset="-128"/>
            </a:endParaRPr>
          </a:p>
          <a:p>
            <a:pPr>
              <a:lnSpc>
                <a:spcPct val="150000"/>
              </a:lnSpc>
            </a:pPr>
            <a:r>
              <a:rPr kumimoji="1" lang="ja-JP" altLang="en-US" sz="700" dirty="0">
                <a:latin typeface="AR P丸ゴシック体M" panose="020F0600000000000000" pitchFamily="50" charset="-128"/>
                <a:ea typeface="AR P丸ゴシック体M" panose="020F0600000000000000" pitchFamily="50" charset="-128"/>
              </a:rPr>
              <a:t>□</a:t>
            </a:r>
            <a:r>
              <a:rPr kumimoji="1" lang="ja-JP" altLang="en-US" sz="700" u="sng" dirty="0">
                <a:latin typeface="AR P丸ゴシック体M" panose="020F0600000000000000" pitchFamily="50" charset="-128"/>
                <a:ea typeface="AR P丸ゴシック体M" panose="020F0600000000000000" pitchFamily="50" charset="-128"/>
              </a:rPr>
              <a:t>　　　　　　　　　　　　　　　　　　　　　　　　　　　　　　　　　　</a:t>
            </a:r>
            <a:r>
              <a:rPr kumimoji="1" lang="ja-JP" altLang="en-US" sz="700" dirty="0">
                <a:latin typeface="AR P丸ゴシック体M" panose="020F0600000000000000" pitchFamily="50" charset="-128"/>
                <a:ea typeface="AR P丸ゴシック体M" panose="020F0600000000000000" pitchFamily="50" charset="-128"/>
              </a:rPr>
              <a:t>　</a:t>
            </a:r>
          </a:p>
        </p:txBody>
      </p:sp>
      <p:grpSp>
        <p:nvGrpSpPr>
          <p:cNvPr id="15" name="グループ化 14">
            <a:extLst>
              <a:ext uri="{FF2B5EF4-FFF2-40B4-BE49-F238E27FC236}">
                <a16:creationId xmlns:a16="http://schemas.microsoft.com/office/drawing/2014/main" id="{238C174A-375B-03AE-F2B4-29415E3642EC}"/>
              </a:ext>
            </a:extLst>
          </p:cNvPr>
          <p:cNvGrpSpPr/>
          <p:nvPr/>
        </p:nvGrpSpPr>
        <p:grpSpPr>
          <a:xfrm>
            <a:off x="255736" y="6498322"/>
            <a:ext cx="925336" cy="1266944"/>
            <a:chOff x="255736" y="6498322"/>
            <a:chExt cx="925336" cy="1162965"/>
          </a:xfrm>
        </p:grpSpPr>
        <p:sp>
          <p:nvSpPr>
            <p:cNvPr id="17" name="正方形/長方形 16">
              <a:extLst>
                <a:ext uri="{FF2B5EF4-FFF2-40B4-BE49-F238E27FC236}">
                  <a16:creationId xmlns:a16="http://schemas.microsoft.com/office/drawing/2014/main" id="{C65E42AF-F6B0-9BB5-A08D-FDE5D19C2D5B}"/>
                </a:ext>
              </a:extLst>
            </p:cNvPr>
            <p:cNvSpPr/>
            <p:nvPr/>
          </p:nvSpPr>
          <p:spPr>
            <a:xfrm>
              <a:off x="285747" y="6498322"/>
              <a:ext cx="847725" cy="1162965"/>
            </a:xfrm>
            <a:prstGeom prst="rect">
              <a:avLst/>
            </a:prstGeom>
            <a:solidFill>
              <a:srgbClr val="FFFF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6" name="テキスト ボックス 115">
              <a:extLst>
                <a:ext uri="{FF2B5EF4-FFF2-40B4-BE49-F238E27FC236}">
                  <a16:creationId xmlns:a16="http://schemas.microsoft.com/office/drawing/2014/main" id="{205ED930-7E3B-CC21-2BCF-A87D540C3B34}"/>
                </a:ext>
              </a:extLst>
            </p:cNvPr>
            <p:cNvSpPr txBox="1"/>
            <p:nvPr/>
          </p:nvSpPr>
          <p:spPr>
            <a:xfrm>
              <a:off x="255736" y="6976624"/>
              <a:ext cx="925336" cy="261610"/>
            </a:xfrm>
            <a:prstGeom prst="rect">
              <a:avLst/>
            </a:prstGeom>
            <a:noFill/>
          </p:spPr>
          <p:txBody>
            <a:bodyPr wrap="square" rtlCol="0">
              <a:spAutoFit/>
            </a:bodyPr>
            <a:lstStyle/>
            <a:p>
              <a:pPr algn="ctr"/>
              <a:r>
                <a:rPr kumimoji="1" lang="ja-JP" altLang="en-US" sz="1100" b="1" dirty="0">
                  <a:solidFill>
                    <a:srgbClr val="FF0000"/>
                  </a:solidFill>
                  <a:latin typeface="BIZ UDPゴシック" panose="020B0400000000000000" pitchFamily="50" charset="-128"/>
                  <a:ea typeface="BIZ UDPゴシック" panose="020B0400000000000000" pitchFamily="50" charset="-128"/>
                </a:rPr>
                <a:t>避難準備</a:t>
              </a:r>
            </a:p>
          </p:txBody>
        </p:sp>
      </p:grpSp>
      <p:grpSp>
        <p:nvGrpSpPr>
          <p:cNvPr id="13" name="グループ化 12">
            <a:extLst>
              <a:ext uri="{FF2B5EF4-FFF2-40B4-BE49-F238E27FC236}">
                <a16:creationId xmlns:a16="http://schemas.microsoft.com/office/drawing/2014/main" id="{F55D63D3-98FA-4503-FBCC-ED7BCFAA4083}"/>
              </a:ext>
            </a:extLst>
          </p:cNvPr>
          <p:cNvGrpSpPr/>
          <p:nvPr/>
        </p:nvGrpSpPr>
        <p:grpSpPr>
          <a:xfrm>
            <a:off x="237892" y="5479091"/>
            <a:ext cx="939850" cy="1275002"/>
            <a:chOff x="237892" y="5479091"/>
            <a:chExt cx="939850" cy="1275002"/>
          </a:xfrm>
        </p:grpSpPr>
        <p:sp>
          <p:nvSpPr>
            <p:cNvPr id="11" name="正方形/長方形 10">
              <a:extLst>
                <a:ext uri="{FF2B5EF4-FFF2-40B4-BE49-F238E27FC236}">
                  <a16:creationId xmlns:a16="http://schemas.microsoft.com/office/drawing/2014/main" id="{E89AFC06-030C-6647-78A7-A0102E9ED762}"/>
                </a:ext>
              </a:extLst>
            </p:cNvPr>
            <p:cNvSpPr/>
            <p:nvPr/>
          </p:nvSpPr>
          <p:spPr>
            <a:xfrm>
              <a:off x="285749" y="5479091"/>
              <a:ext cx="847725" cy="1258837"/>
            </a:xfrm>
            <a:prstGeom prst="rect">
              <a:avLst/>
            </a:prstGeom>
            <a:solidFill>
              <a:srgbClr val="FFDD7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4" name="テキスト ボックス 113">
              <a:extLst>
                <a:ext uri="{FF2B5EF4-FFF2-40B4-BE49-F238E27FC236}">
                  <a16:creationId xmlns:a16="http://schemas.microsoft.com/office/drawing/2014/main" id="{A18B5422-7D88-740A-1FD7-27324D3558BD}"/>
                </a:ext>
              </a:extLst>
            </p:cNvPr>
            <p:cNvSpPr txBox="1"/>
            <p:nvPr/>
          </p:nvSpPr>
          <p:spPr>
            <a:xfrm>
              <a:off x="252406" y="5991579"/>
              <a:ext cx="925336" cy="430887"/>
            </a:xfrm>
            <a:prstGeom prst="rect">
              <a:avLst/>
            </a:prstGeom>
            <a:noFill/>
          </p:spPr>
          <p:txBody>
            <a:bodyPr wrap="square" rtlCol="0">
              <a:spAutoFit/>
            </a:bodyPr>
            <a:lstStyle/>
            <a:p>
              <a:pPr algn="ctr"/>
              <a:r>
                <a:rPr kumimoji="1" lang="ja-JP" altLang="en-US" sz="1100" b="1" dirty="0">
                  <a:solidFill>
                    <a:srgbClr val="FF0000"/>
                  </a:solidFill>
                  <a:latin typeface="BIZ UDPゴシック" panose="020B0400000000000000" pitchFamily="50" charset="-128"/>
                  <a:ea typeface="BIZ UDPゴシック" panose="020B0400000000000000" pitchFamily="50" charset="-128"/>
                </a:rPr>
                <a:t>揺れが</a:t>
              </a:r>
              <a:endParaRPr kumimoji="1" lang="en-US" altLang="ja-JP" sz="1100" b="1" dirty="0">
                <a:solidFill>
                  <a:srgbClr val="FF0000"/>
                </a:solidFill>
                <a:latin typeface="BIZ UDPゴシック" panose="020B0400000000000000" pitchFamily="50" charset="-128"/>
                <a:ea typeface="BIZ UDPゴシック" panose="020B0400000000000000" pitchFamily="50" charset="-128"/>
              </a:endParaRPr>
            </a:p>
            <a:p>
              <a:pPr algn="ctr"/>
              <a:r>
                <a:rPr kumimoji="1" lang="ja-JP" altLang="en-US" sz="1100" b="1" dirty="0">
                  <a:solidFill>
                    <a:srgbClr val="FF0000"/>
                  </a:solidFill>
                  <a:latin typeface="BIZ UDPゴシック" panose="020B0400000000000000" pitchFamily="50" charset="-128"/>
                  <a:ea typeface="BIZ UDPゴシック" panose="020B0400000000000000" pitchFamily="50" charset="-128"/>
                </a:rPr>
                <a:t>収まったら</a:t>
              </a:r>
            </a:p>
          </p:txBody>
        </p:sp>
        <p:sp>
          <p:nvSpPr>
            <p:cNvPr id="115" name="テキスト ボックス 114">
              <a:extLst>
                <a:ext uri="{FF2B5EF4-FFF2-40B4-BE49-F238E27FC236}">
                  <a16:creationId xmlns:a16="http://schemas.microsoft.com/office/drawing/2014/main" id="{AD2E5269-7CFE-5541-FB6D-8EF975C3FE51}"/>
                </a:ext>
              </a:extLst>
            </p:cNvPr>
            <p:cNvSpPr txBox="1"/>
            <p:nvPr/>
          </p:nvSpPr>
          <p:spPr>
            <a:xfrm>
              <a:off x="237892" y="6415539"/>
              <a:ext cx="914400" cy="338554"/>
            </a:xfrm>
            <a:prstGeom prst="rect">
              <a:avLst/>
            </a:prstGeom>
            <a:noFill/>
          </p:spPr>
          <p:txBody>
            <a:bodyPr wrap="square" rtlCol="0">
              <a:spAutoFit/>
            </a:bodyPr>
            <a:lstStyle/>
            <a:p>
              <a:pPr algn="ctr"/>
              <a:r>
                <a:rPr kumimoji="1" lang="ja-JP" altLang="en-US" sz="800" dirty="0">
                  <a:latin typeface="AR P丸ゴシック体M" panose="020F0600000000000000" pitchFamily="50" charset="-128"/>
                  <a:ea typeface="AR P丸ゴシック体M" panose="020F0600000000000000" pitchFamily="50" charset="-128"/>
                </a:rPr>
                <a:t>落ち着いて</a:t>
              </a:r>
              <a:endParaRPr kumimoji="1" lang="en-US" altLang="ja-JP" sz="800" dirty="0">
                <a:latin typeface="AR P丸ゴシック体M" panose="020F0600000000000000" pitchFamily="50" charset="-128"/>
                <a:ea typeface="AR P丸ゴシック体M" panose="020F0600000000000000" pitchFamily="50" charset="-128"/>
              </a:endParaRPr>
            </a:p>
            <a:p>
              <a:pPr algn="ctr"/>
              <a:r>
                <a:rPr kumimoji="1" lang="ja-JP" altLang="en-US" sz="800" dirty="0">
                  <a:latin typeface="AR P丸ゴシック体M" panose="020F0600000000000000" pitchFamily="50" charset="-128"/>
                  <a:ea typeface="AR P丸ゴシック体M" panose="020F0600000000000000" pitchFamily="50" charset="-128"/>
                </a:rPr>
                <a:t>状況確認</a:t>
              </a:r>
            </a:p>
          </p:txBody>
        </p:sp>
      </p:grpSp>
      <p:sp>
        <p:nvSpPr>
          <p:cNvPr id="22" name="二等辺三角形 21">
            <a:extLst>
              <a:ext uri="{FF2B5EF4-FFF2-40B4-BE49-F238E27FC236}">
                <a16:creationId xmlns:a16="http://schemas.microsoft.com/office/drawing/2014/main" id="{CF2A8AD3-6EB3-E407-0F16-9ED4C000AB8A}"/>
              </a:ext>
            </a:extLst>
          </p:cNvPr>
          <p:cNvSpPr/>
          <p:nvPr/>
        </p:nvSpPr>
        <p:spPr>
          <a:xfrm rot="10800000">
            <a:off x="285016" y="7759784"/>
            <a:ext cx="847724" cy="134958"/>
          </a:xfrm>
          <a:prstGeom prst="triangle">
            <a:avLst/>
          </a:prstGeom>
          <a:solidFill>
            <a:srgbClr val="FFFFA3"/>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二等辺三角形 23">
            <a:extLst>
              <a:ext uri="{FF2B5EF4-FFF2-40B4-BE49-F238E27FC236}">
                <a16:creationId xmlns:a16="http://schemas.microsoft.com/office/drawing/2014/main" id="{22023CB5-89EF-CD95-42C7-5B7F372684CB}"/>
              </a:ext>
            </a:extLst>
          </p:cNvPr>
          <p:cNvSpPr/>
          <p:nvPr/>
        </p:nvSpPr>
        <p:spPr>
          <a:xfrm rot="10800000">
            <a:off x="279300" y="6735385"/>
            <a:ext cx="847724" cy="134958"/>
          </a:xfrm>
          <a:prstGeom prst="triangle">
            <a:avLst/>
          </a:prstGeom>
          <a:solidFill>
            <a:srgbClr val="FFDD7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二等辺三角形 28">
            <a:extLst>
              <a:ext uri="{FF2B5EF4-FFF2-40B4-BE49-F238E27FC236}">
                <a16:creationId xmlns:a16="http://schemas.microsoft.com/office/drawing/2014/main" id="{3CFDCAC8-E8A4-023F-63DC-2B56BE954324}"/>
              </a:ext>
            </a:extLst>
          </p:cNvPr>
          <p:cNvSpPr/>
          <p:nvPr/>
        </p:nvSpPr>
        <p:spPr>
          <a:xfrm rot="10800000">
            <a:off x="275219" y="4559708"/>
            <a:ext cx="847724" cy="134958"/>
          </a:xfrm>
          <a:prstGeom prst="triangle">
            <a:avLst/>
          </a:prstGeom>
          <a:solidFill>
            <a:srgbClr val="A9DB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96" name="グループ化 95">
            <a:extLst>
              <a:ext uri="{FF2B5EF4-FFF2-40B4-BE49-F238E27FC236}">
                <a16:creationId xmlns:a16="http://schemas.microsoft.com/office/drawing/2014/main" id="{E4C1CE70-A94D-ADF2-2BAC-CD83DB41ED51}"/>
              </a:ext>
            </a:extLst>
          </p:cNvPr>
          <p:cNvGrpSpPr/>
          <p:nvPr/>
        </p:nvGrpSpPr>
        <p:grpSpPr>
          <a:xfrm>
            <a:off x="252383" y="4410136"/>
            <a:ext cx="925359" cy="1485205"/>
            <a:chOff x="252383" y="4410136"/>
            <a:chExt cx="925359" cy="1485205"/>
          </a:xfrm>
        </p:grpSpPr>
        <p:grpSp>
          <p:nvGrpSpPr>
            <p:cNvPr id="31" name="グループ化 30">
              <a:extLst>
                <a:ext uri="{FF2B5EF4-FFF2-40B4-BE49-F238E27FC236}">
                  <a16:creationId xmlns:a16="http://schemas.microsoft.com/office/drawing/2014/main" id="{2BE4E588-29E8-8374-0268-4BFE992B26DC}"/>
                </a:ext>
              </a:extLst>
            </p:cNvPr>
            <p:cNvGrpSpPr/>
            <p:nvPr/>
          </p:nvGrpSpPr>
          <p:grpSpPr>
            <a:xfrm>
              <a:off x="284221" y="4410136"/>
              <a:ext cx="893521" cy="1485205"/>
              <a:chOff x="284221" y="4410136"/>
              <a:chExt cx="893521" cy="1485205"/>
            </a:xfrm>
          </p:grpSpPr>
          <p:sp>
            <p:nvSpPr>
              <p:cNvPr id="14" name="正方形/長方形 13">
                <a:extLst>
                  <a:ext uri="{FF2B5EF4-FFF2-40B4-BE49-F238E27FC236}">
                    <a16:creationId xmlns:a16="http://schemas.microsoft.com/office/drawing/2014/main" id="{DDAB7BB7-8171-3F58-7F59-4EA51491F4E4}"/>
                  </a:ext>
                </a:extLst>
              </p:cNvPr>
              <p:cNvSpPr/>
              <p:nvPr/>
            </p:nvSpPr>
            <p:spPr>
              <a:xfrm>
                <a:off x="285748" y="4410136"/>
                <a:ext cx="847725" cy="1354420"/>
              </a:xfrm>
              <a:prstGeom prst="rect">
                <a:avLst/>
              </a:prstGeom>
              <a:solidFill>
                <a:srgbClr val="FABB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 name="図 101">
                <a:extLst>
                  <a:ext uri="{FF2B5EF4-FFF2-40B4-BE49-F238E27FC236}">
                    <a16:creationId xmlns:a16="http://schemas.microsoft.com/office/drawing/2014/main" id="{6B445DEF-F160-AA7F-BF3C-F91D016EB9E8}"/>
                  </a:ext>
                </a:extLst>
              </p:cNvPr>
              <p:cNvPicPr>
                <a:picLocks noChangeAspect="1"/>
              </p:cNvPicPr>
              <p:nvPr/>
            </p:nvPicPr>
            <p:blipFill>
              <a:blip r:embed="rId8"/>
              <a:stretch>
                <a:fillRect/>
              </a:stretch>
            </p:blipFill>
            <p:spPr>
              <a:xfrm>
                <a:off x="410753" y="4800713"/>
                <a:ext cx="662214" cy="624973"/>
              </a:xfrm>
              <a:prstGeom prst="rect">
                <a:avLst/>
              </a:prstGeom>
            </p:spPr>
          </p:pic>
          <p:sp>
            <p:nvSpPr>
              <p:cNvPr id="111" name="テキスト ボックス 110">
                <a:extLst>
                  <a:ext uri="{FF2B5EF4-FFF2-40B4-BE49-F238E27FC236}">
                    <a16:creationId xmlns:a16="http://schemas.microsoft.com/office/drawing/2014/main" id="{5BC59662-CC06-B40D-0EBC-97628C451E8E}"/>
                  </a:ext>
                </a:extLst>
              </p:cNvPr>
              <p:cNvSpPr txBox="1"/>
              <p:nvPr/>
            </p:nvSpPr>
            <p:spPr>
              <a:xfrm>
                <a:off x="293952" y="5379671"/>
                <a:ext cx="883790" cy="261610"/>
              </a:xfrm>
              <a:prstGeom prst="rect">
                <a:avLst/>
              </a:prstGeom>
              <a:noFill/>
            </p:spPr>
            <p:txBody>
              <a:bodyPr wrap="square" rtlCol="0">
                <a:spAutoFit/>
              </a:bodyPr>
              <a:lstStyle/>
              <a:p>
                <a:r>
                  <a:rPr kumimoji="1" lang="ja-JP" altLang="en-US" sz="1100" b="1" dirty="0">
                    <a:solidFill>
                      <a:srgbClr val="FF0000"/>
                    </a:solidFill>
                    <a:latin typeface="BIZ UDPゴシック" panose="020B0400000000000000" pitchFamily="50" charset="-128"/>
                    <a:ea typeface="BIZ UDPゴシック" panose="020B0400000000000000" pitchFamily="50" charset="-128"/>
                  </a:rPr>
                  <a:t>地震発生！</a:t>
                </a:r>
              </a:p>
            </p:txBody>
          </p:sp>
          <p:sp>
            <p:nvSpPr>
              <p:cNvPr id="30" name="二等辺三角形 29">
                <a:extLst>
                  <a:ext uri="{FF2B5EF4-FFF2-40B4-BE49-F238E27FC236}">
                    <a16:creationId xmlns:a16="http://schemas.microsoft.com/office/drawing/2014/main" id="{62FF20D1-F017-66FB-A61A-29A72DF6155A}"/>
                  </a:ext>
                </a:extLst>
              </p:cNvPr>
              <p:cNvSpPr/>
              <p:nvPr/>
            </p:nvSpPr>
            <p:spPr>
              <a:xfrm rot="10800000">
                <a:off x="284221" y="5760383"/>
                <a:ext cx="847724" cy="134958"/>
              </a:xfrm>
              <a:prstGeom prst="triangle">
                <a:avLst/>
              </a:prstGeom>
              <a:solidFill>
                <a:srgbClr val="FABB6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2" name="テキスト ボックス 111">
              <a:extLst>
                <a:ext uri="{FF2B5EF4-FFF2-40B4-BE49-F238E27FC236}">
                  <a16:creationId xmlns:a16="http://schemas.microsoft.com/office/drawing/2014/main" id="{C10B34CB-F691-D935-2C59-1D40B9AD3258}"/>
                </a:ext>
              </a:extLst>
            </p:cNvPr>
            <p:cNvSpPr txBox="1"/>
            <p:nvPr/>
          </p:nvSpPr>
          <p:spPr>
            <a:xfrm>
              <a:off x="252383" y="5544158"/>
              <a:ext cx="914400" cy="338554"/>
            </a:xfrm>
            <a:prstGeom prst="rect">
              <a:avLst/>
            </a:prstGeom>
            <a:noFill/>
          </p:spPr>
          <p:txBody>
            <a:bodyPr wrap="square" rtlCol="0">
              <a:spAutoFit/>
            </a:bodyPr>
            <a:lstStyle/>
            <a:p>
              <a:pPr algn="ctr"/>
              <a:r>
                <a:rPr kumimoji="1" lang="ja-JP" altLang="en-US" sz="800" dirty="0">
                  <a:latin typeface="AR P丸ゴシック体M" panose="020F0600000000000000" pitchFamily="50" charset="-128"/>
                  <a:ea typeface="AR P丸ゴシック体M" panose="020F0600000000000000" pitchFamily="50" charset="-128"/>
                </a:rPr>
                <a:t>まずは自分の身を守る</a:t>
              </a:r>
            </a:p>
          </p:txBody>
        </p:sp>
      </p:grpSp>
      <p:grpSp>
        <p:nvGrpSpPr>
          <p:cNvPr id="99" name="グループ化 98">
            <a:extLst>
              <a:ext uri="{FF2B5EF4-FFF2-40B4-BE49-F238E27FC236}">
                <a16:creationId xmlns:a16="http://schemas.microsoft.com/office/drawing/2014/main" id="{D539A0CA-22E6-8D9E-724F-E3B689DFF453}"/>
              </a:ext>
            </a:extLst>
          </p:cNvPr>
          <p:cNvGrpSpPr/>
          <p:nvPr/>
        </p:nvGrpSpPr>
        <p:grpSpPr>
          <a:xfrm>
            <a:off x="281422" y="1108045"/>
            <a:ext cx="852809" cy="3582317"/>
            <a:chOff x="281422" y="1108045"/>
            <a:chExt cx="852809" cy="3582317"/>
          </a:xfrm>
        </p:grpSpPr>
        <p:grpSp>
          <p:nvGrpSpPr>
            <p:cNvPr id="10" name="グループ化 9">
              <a:extLst>
                <a:ext uri="{FF2B5EF4-FFF2-40B4-BE49-F238E27FC236}">
                  <a16:creationId xmlns:a16="http://schemas.microsoft.com/office/drawing/2014/main" id="{6F1FEAE3-4426-6DD4-69AD-9E8543A5A3A1}"/>
                </a:ext>
              </a:extLst>
            </p:cNvPr>
            <p:cNvGrpSpPr/>
            <p:nvPr/>
          </p:nvGrpSpPr>
          <p:grpSpPr>
            <a:xfrm>
              <a:off x="285744" y="1108045"/>
              <a:ext cx="848487" cy="3449861"/>
              <a:chOff x="285744" y="1108045"/>
              <a:chExt cx="848487" cy="3449861"/>
            </a:xfrm>
          </p:grpSpPr>
          <p:sp>
            <p:nvSpPr>
              <p:cNvPr id="7" name="正方形/長方形 6">
                <a:extLst>
                  <a:ext uri="{FF2B5EF4-FFF2-40B4-BE49-F238E27FC236}">
                    <a16:creationId xmlns:a16="http://schemas.microsoft.com/office/drawing/2014/main" id="{F68CAD0F-5E23-0FC0-E24F-F3D46C71520A}"/>
                  </a:ext>
                </a:extLst>
              </p:cNvPr>
              <p:cNvSpPr/>
              <p:nvPr/>
            </p:nvSpPr>
            <p:spPr>
              <a:xfrm>
                <a:off x="286506" y="1108045"/>
                <a:ext cx="847725" cy="3449861"/>
              </a:xfrm>
              <a:prstGeom prst="rect">
                <a:avLst/>
              </a:prstGeom>
              <a:solidFill>
                <a:srgbClr val="A9DB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7" name="図 106">
                <a:extLst>
                  <a:ext uri="{FF2B5EF4-FFF2-40B4-BE49-F238E27FC236}">
                    <a16:creationId xmlns:a16="http://schemas.microsoft.com/office/drawing/2014/main" id="{C3C3A61A-B097-25FD-DFE8-757751B6BECE}"/>
                  </a:ext>
                </a:extLst>
              </p:cNvPr>
              <p:cNvPicPr>
                <a:picLocks noChangeAspect="1"/>
              </p:cNvPicPr>
              <p:nvPr/>
            </p:nvPicPr>
            <p:blipFill>
              <a:blip r:embed="rId9"/>
              <a:stretch>
                <a:fillRect/>
              </a:stretch>
            </p:blipFill>
            <p:spPr>
              <a:xfrm>
                <a:off x="429438" y="2253153"/>
                <a:ext cx="555321" cy="621317"/>
              </a:xfrm>
              <a:prstGeom prst="rect">
                <a:avLst/>
              </a:prstGeom>
            </p:spPr>
          </p:pic>
          <p:sp>
            <p:nvSpPr>
              <p:cNvPr id="108" name="テキスト ボックス 107">
                <a:extLst>
                  <a:ext uri="{FF2B5EF4-FFF2-40B4-BE49-F238E27FC236}">
                    <a16:creationId xmlns:a16="http://schemas.microsoft.com/office/drawing/2014/main" id="{6C88B936-64E7-FFC2-7D34-2200F23BEDCD}"/>
                  </a:ext>
                </a:extLst>
              </p:cNvPr>
              <p:cNvSpPr txBox="1"/>
              <p:nvPr/>
            </p:nvSpPr>
            <p:spPr>
              <a:xfrm>
                <a:off x="285744" y="2876787"/>
                <a:ext cx="847725" cy="246221"/>
              </a:xfrm>
              <a:prstGeom prst="rect">
                <a:avLst/>
              </a:prstGeom>
              <a:noFill/>
            </p:spPr>
            <p:txBody>
              <a:bodyPr wrap="square" rtlCol="0">
                <a:spAutoFit/>
              </a:bodyPr>
              <a:lstStyle/>
              <a:p>
                <a:r>
                  <a:rPr kumimoji="1" lang="ja-JP" altLang="en-US" sz="1000" dirty="0">
                    <a:solidFill>
                      <a:srgbClr val="0A2D3C"/>
                    </a:solidFill>
                    <a:latin typeface="BIZ UDPゴシック" panose="020B0400000000000000" pitchFamily="50" charset="-128"/>
                    <a:ea typeface="BIZ UDPゴシック" panose="020B0400000000000000" pitchFamily="50" charset="-128"/>
                  </a:rPr>
                  <a:t>日頃の備え</a:t>
                </a:r>
              </a:p>
            </p:txBody>
          </p:sp>
        </p:grpSp>
        <p:sp>
          <p:nvSpPr>
            <p:cNvPr id="97" name="二等辺三角形 96">
              <a:extLst>
                <a:ext uri="{FF2B5EF4-FFF2-40B4-BE49-F238E27FC236}">
                  <a16:creationId xmlns:a16="http://schemas.microsoft.com/office/drawing/2014/main" id="{ADCCCF33-A371-BA77-B4C6-753EEC6A16BC}"/>
                </a:ext>
              </a:extLst>
            </p:cNvPr>
            <p:cNvSpPr/>
            <p:nvPr/>
          </p:nvSpPr>
          <p:spPr>
            <a:xfrm rot="10800000">
              <a:off x="281422" y="4555404"/>
              <a:ext cx="847724" cy="134958"/>
            </a:xfrm>
            <a:prstGeom prst="triangle">
              <a:avLst/>
            </a:prstGeom>
            <a:solidFill>
              <a:srgbClr val="A9DBF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2" name="テキスト ボックス 11">
            <a:extLst>
              <a:ext uri="{FF2B5EF4-FFF2-40B4-BE49-F238E27FC236}">
                <a16:creationId xmlns:a16="http://schemas.microsoft.com/office/drawing/2014/main" id="{2ECA454D-672A-0594-ACA3-DBBBE31B5B03}"/>
              </a:ext>
            </a:extLst>
          </p:cNvPr>
          <p:cNvSpPr txBox="1"/>
          <p:nvPr/>
        </p:nvSpPr>
        <p:spPr>
          <a:xfrm>
            <a:off x="246327" y="7254221"/>
            <a:ext cx="914400" cy="338554"/>
          </a:xfrm>
          <a:prstGeom prst="rect">
            <a:avLst/>
          </a:prstGeom>
          <a:noFill/>
        </p:spPr>
        <p:txBody>
          <a:bodyPr wrap="square" rtlCol="0">
            <a:spAutoFit/>
          </a:bodyPr>
          <a:lstStyle/>
          <a:p>
            <a:pPr algn="ctr"/>
            <a:r>
              <a:rPr kumimoji="1" lang="ja-JP" altLang="en-US" sz="800" dirty="0">
                <a:latin typeface="AR P丸ゴシック体M" panose="020F0600000000000000" pitchFamily="50" charset="-128"/>
                <a:ea typeface="AR P丸ゴシック体M" panose="020F0600000000000000" pitchFamily="50" charset="-128"/>
              </a:rPr>
              <a:t>同程度の</a:t>
            </a:r>
            <a:endParaRPr kumimoji="1" lang="en-US" altLang="ja-JP" sz="800" dirty="0">
              <a:latin typeface="AR P丸ゴシック体M" panose="020F0600000000000000" pitchFamily="50" charset="-128"/>
              <a:ea typeface="AR P丸ゴシック体M" panose="020F0600000000000000" pitchFamily="50" charset="-128"/>
            </a:endParaRPr>
          </a:p>
          <a:p>
            <a:pPr algn="ctr"/>
            <a:r>
              <a:rPr kumimoji="1" lang="ja-JP" altLang="en-US" sz="800" dirty="0">
                <a:latin typeface="AR P丸ゴシック体M" panose="020F0600000000000000" pitchFamily="50" charset="-128"/>
                <a:ea typeface="AR P丸ゴシック体M" panose="020F0600000000000000" pitchFamily="50" charset="-128"/>
              </a:rPr>
              <a:t>地震に注意</a:t>
            </a:r>
            <a:endParaRPr kumimoji="1" lang="en-US" altLang="ja-JP" sz="800" dirty="0">
              <a:latin typeface="AR P丸ゴシック体M" panose="020F0600000000000000" pitchFamily="50" charset="-128"/>
              <a:ea typeface="AR P丸ゴシック体M" panose="020F0600000000000000" pitchFamily="50" charset="-128"/>
            </a:endParaRPr>
          </a:p>
        </p:txBody>
      </p:sp>
    </p:spTree>
    <p:extLst>
      <p:ext uri="{BB962C8B-B14F-4D97-AF65-F5344CB8AC3E}">
        <p14:creationId xmlns:p14="http://schemas.microsoft.com/office/powerpoint/2010/main" val="33861147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502</Words>
  <Application>Microsoft Office PowerPoint</Application>
  <PresentationFormat>A4 210 x 297 mm</PresentationFormat>
  <Paragraphs>96</Paragraphs>
  <Slides>1</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AR P丸ゴシック体M</vt:lpstr>
      <vt:lpstr>BIZ UDPゴシック</vt:lpstr>
      <vt:lpstr>ＭＳ Ｐゴシック</vt:lpstr>
      <vt:lpstr>游明朝</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2024-08-02T02:12:46Z</dcterms:created>
  <dcterms:modified xsi:type="dcterms:W3CDTF">2024-08-02T02:12:52Z</dcterms:modified>
</cp:coreProperties>
</file>