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7.xml" ContentType="application/vnd.openxmlformats-officedocument.them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10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1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2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3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4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heme/theme15.xml" ContentType="application/vnd.openxmlformats-officedocument.theme+xml"/>
  <Override PartName="/ppt/theme/theme16.xml" ContentType="application/vnd.openxmlformats-officedocument.theme+xml"/>
  <Override PartName="/ppt/tags/tag8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0" r:id="rId1"/>
    <p:sldMasterId id="2147483900" r:id="rId2"/>
    <p:sldMasterId id="2147483905" r:id="rId3"/>
    <p:sldMasterId id="2147483916" r:id="rId4"/>
    <p:sldMasterId id="2147483928" r:id="rId5"/>
    <p:sldMasterId id="2147483938" r:id="rId6"/>
    <p:sldMasterId id="2147483948" r:id="rId7"/>
    <p:sldMasterId id="2147483959" r:id="rId8"/>
    <p:sldMasterId id="2147483970" r:id="rId9"/>
    <p:sldMasterId id="2147483991" r:id="rId10"/>
    <p:sldMasterId id="2147484001" r:id="rId11"/>
    <p:sldMasterId id="2147484009" r:id="rId12"/>
    <p:sldMasterId id="2147484021" r:id="rId13"/>
    <p:sldMasterId id="2147484034" r:id="rId14"/>
  </p:sldMasterIdLst>
  <p:notesMasterIdLst>
    <p:notesMasterId r:id="rId19"/>
  </p:notesMasterIdLst>
  <p:handoutMasterIdLst>
    <p:handoutMasterId r:id="rId20"/>
  </p:handoutMasterIdLst>
  <p:sldIdLst>
    <p:sldId id="618" r:id="rId15"/>
    <p:sldId id="616" r:id="rId16"/>
    <p:sldId id="617" r:id="rId17"/>
    <p:sldId id="620" r:id="rId18"/>
  </p:sldIdLst>
  <p:sldSz cx="9906000" cy="6858000" type="A4"/>
  <p:notesSz cx="6807200" cy="9939338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orient="horz" pos="958" userDrawn="1">
          <p15:clr>
            <a:srgbClr val="A4A3A4"/>
          </p15:clr>
        </p15:guide>
        <p15:guide id="3" orient="horz" pos="482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  <p15:guide id="6" orient="horz" pos="4110" userDrawn="1">
          <p15:clr>
            <a:srgbClr val="A4A3A4"/>
          </p15:clr>
        </p15:guide>
        <p15:guide id="7" orient="horz" pos="4269">
          <p15:clr>
            <a:srgbClr val="A4A3A4"/>
          </p15:clr>
        </p15:guide>
        <p15:guide id="8" pos="2961" userDrawn="1">
          <p15:clr>
            <a:srgbClr val="A4A3A4"/>
          </p15:clr>
        </p15:guide>
        <p15:guide id="9" pos="262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pos="3188" userDrawn="1">
          <p15:clr>
            <a:srgbClr val="A4A3A4"/>
          </p15:clr>
        </p15:guide>
        <p15:guide id="12" pos="3256" userDrawn="1">
          <p15:clr>
            <a:srgbClr val="A4A3A4"/>
          </p15:clr>
        </p15:guide>
        <p15:guide id="13" orient="horz" pos="3294" userDrawn="1">
          <p15:clr>
            <a:srgbClr val="A4A3A4"/>
          </p15:clr>
        </p15:guide>
        <p15:guide id="14" orient="horz" pos="2976" userDrawn="1">
          <p15:clr>
            <a:srgbClr val="A4A3A4"/>
          </p15:clr>
        </p15:guide>
        <p15:guide id="15" orient="horz" pos="1752" userDrawn="1">
          <p15:clr>
            <a:srgbClr val="A4A3A4"/>
          </p15:clr>
        </p15:guide>
        <p15:guide id="16" orient="horz" pos="1412" userDrawn="1">
          <p15:clr>
            <a:srgbClr val="A4A3A4"/>
          </p15:clr>
        </p15:guide>
        <p15:guide id="17" orient="horz" pos="2954" userDrawn="1">
          <p15:clr>
            <a:srgbClr val="A4A3A4"/>
          </p15:clr>
        </p15:guide>
        <p15:guide id="18" pos="3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F0FA"/>
    <a:srgbClr val="EBFFBF"/>
    <a:srgbClr val="FF33CC"/>
    <a:srgbClr val="F6C8F6"/>
    <a:srgbClr val="EAB23D"/>
    <a:srgbClr val="F1B21A"/>
    <a:srgbClr val="DF971F"/>
    <a:srgbClr val="CB7D18"/>
    <a:srgbClr val="409AD8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 autoAdjust="0"/>
    <p:restoredTop sz="96327" autoAdjust="0"/>
  </p:normalViewPr>
  <p:slideViewPr>
    <p:cSldViewPr snapToGrid="0" showGuides="1">
      <p:cViewPr varScale="1">
        <p:scale>
          <a:sx n="107" d="100"/>
          <a:sy n="107" d="100"/>
        </p:scale>
        <p:origin x="1266" y="102"/>
      </p:cViewPr>
      <p:guideLst>
        <p:guide orient="horz" pos="96"/>
        <p:guide orient="horz" pos="958"/>
        <p:guide orient="horz" pos="482"/>
        <p:guide orient="horz" pos="3997"/>
        <p:guide orient="horz" pos="618"/>
        <p:guide orient="horz" pos="4110"/>
        <p:guide orient="horz" pos="4269"/>
        <p:guide pos="2961"/>
        <p:guide pos="262"/>
        <p:guide pos="6000"/>
        <p:guide pos="3188"/>
        <p:guide pos="3256"/>
        <p:guide orient="horz" pos="3294"/>
        <p:guide orient="horz" pos="2976"/>
        <p:guide orient="horz" pos="1752"/>
        <p:guide orient="horz" pos="1412"/>
        <p:guide orient="horz" pos="2954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97" y="3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39D7E852-17AA-4CB6-8273-0685DB7F9B51}" type="datetimeFigureOut">
              <a:rPr lang="en-US"/>
              <a:pPr/>
              <a:t>4/16/2025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61B1335B-9C73-459E-8F94-9ADB241FD5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9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B76C7504-6E39-4454-ABF9-7D8634367105}" type="datetimeFigureOut">
              <a:rPr lang="en-US">
                <a:latin typeface="Arial"/>
              </a:rPr>
              <a:pPr/>
              <a:t>4/16/2025</a:t>
            </a:fld>
            <a:endParaRPr lang="en-GB" dirty="0">
              <a:latin typeface="Arial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638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63" tIns="68933" rIns="137863" bIns="68933" rtlCol="0" anchor="ctr"/>
          <a:lstStyle/>
          <a:p>
            <a:pPr lvl="0"/>
            <a:endParaRPr lang="en-GB" noProof="0" dirty="0">
              <a:latin typeface="Arial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094" y="4721187"/>
            <a:ext cx="5447014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DFA6DC0F-00C0-48CB-BFD3-E923E37ECD77}" type="slidenum">
              <a:rPr lang="en-GB">
                <a:latin typeface="Arial"/>
              </a:rPr>
              <a:pPr/>
              <a:t>‹#›</a:t>
            </a:fld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711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/>
        <a:ea typeface="+mn-ea"/>
        <a:cs typeface="+mn-cs"/>
        <a:sym typeface="Arial"/>
      </a:defRPr>
    </a:lvl1pPr>
    <a:lvl2pPr marL="698373" indent="-26860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74420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04188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933956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840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608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376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144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1A16F-ADE7-47D3-8745-8480D56F6679}" type="slidenum">
              <a:rPr lang="ja-JP" altLang="en-US">
                <a:solidFill>
                  <a:prstClr val="black"/>
                </a:solidFill>
                <a:latin typeface="Arial"/>
              </a:rPr>
              <a:pPr/>
              <a:t>1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6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1675" y="736600"/>
            <a:ext cx="5351463" cy="3705225"/>
          </a:xfrm>
          <a:ln/>
        </p:spPr>
      </p:sp>
      <p:sp>
        <p:nvSpPr>
          <p:cNvPr id="286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633" y="4685514"/>
            <a:ext cx="4934501" cy="4443677"/>
          </a:xfrm>
        </p:spPr>
        <p:txBody>
          <a:bodyPr/>
          <a:lstStyle/>
          <a:p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4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4.xml"/><Relationship Id="rId4" Type="http://schemas.openxmlformats.org/officeDocument/2006/relationships/image" Target="../media/image5.emf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5.xml"/><Relationship Id="rId4" Type="http://schemas.openxmlformats.org/officeDocument/2006/relationships/image" Target="../media/image5.emf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6.xml"/><Relationship Id="rId4" Type="http://schemas.openxmlformats.org/officeDocument/2006/relationships/image" Target="../media/image5.emf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7.xml"/><Relationship Id="rId4" Type="http://schemas.openxmlformats.org/officeDocument/2006/relationships/image" Target="../media/image1.emf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8.xml"/><Relationship Id="rId4" Type="http://schemas.openxmlformats.org/officeDocument/2006/relationships/image" Target="../media/image8.emf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4.xml"/><Relationship Id="rId1" Type="http://schemas.openxmlformats.org/officeDocument/2006/relationships/tags" Target="../tags/tag80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emf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1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2.xml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3.xml"/><Relationship Id="rId4" Type="http://schemas.openxmlformats.org/officeDocument/2006/relationships/image" Target="../media/image1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4.xml"/><Relationship Id="rId4" Type="http://schemas.openxmlformats.org/officeDocument/2006/relationships/image" Target="../media/image1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5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9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0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1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2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3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4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6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8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9.xml"/><Relationship Id="rId4" Type="http://schemas.openxmlformats.org/officeDocument/2006/relationships/image" Target="../media/image5.emf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0.xml"/><Relationship Id="rId4" Type="http://schemas.openxmlformats.org/officeDocument/2006/relationships/image" Target="../media/image5.emf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1.xml"/><Relationship Id="rId4" Type="http://schemas.openxmlformats.org/officeDocument/2006/relationships/image" Target="../media/image5.emf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2.xml"/><Relationship Id="rId4" Type="http://schemas.openxmlformats.org/officeDocument/2006/relationships/image" Target="../media/image5.emf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3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273604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有限責任監査法人 トーマツ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2904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7" name="タイトル プレースホルダ 6"/>
          <p:cNvSpPr>
            <a:spLocks noGrp="1"/>
          </p:cNvSpPr>
          <p:nvPr>
            <p:ph type="title" hasCustomPrompt="1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4170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51512914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0455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7446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1782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70" imgH="270" progId="TCLayout.ActiveDocument.1">
                  <p:embed/>
                </p:oleObj>
              </mc:Choice>
              <mc:Fallback>
                <p:oleObj name="think-cell スライド" r:id="rId3" imgW="270" imgH="270" progId="TCLayout.ActiveDocument.1">
                  <p:embed/>
                  <p:pic>
                    <p:nvPicPr>
                      <p:cNvPr id="5" name="オブジェクト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r>
              <a:rPr kumimoji="1" lang="ja-JP" altLang="en-US" dirty="0"/>
              <a:t>キーメッセージ（スライドで一番伝えたいこと＜名詞・体言止め不可＞）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738783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70" imgH="469" progId="TCLayout.ActiveDocument.1">
                  <p:embed/>
                </p:oleObj>
              </mc:Choice>
              <mc:Fallback>
                <p:oleObj name="think-cell スライド" r:id="rId3" imgW="470" imgH="469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4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3936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42245625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911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2" y="6588177"/>
            <a:ext cx="410385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3831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290624"/>
            <a:ext cx="9072000" cy="651600"/>
          </a:xfrm>
        </p:spPr>
        <p:txBody>
          <a:bodyPr/>
          <a:lstStyle>
            <a:lvl1pPr>
              <a:defRPr sz="1600"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651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77280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6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21844433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+mn-lt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+mn-lt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+mn-lt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>
          <a:xfrm>
            <a:off x="9577382" y="6609771"/>
            <a:ext cx="305033" cy="600164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649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 baseline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252464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600" baseline="0">
                <a:latin typeface="+mn-lt"/>
                <a:ea typeface="+mn-ea"/>
                <a:cs typeface="+mn-cs"/>
              </a:defRPr>
            </a:lvl1pPr>
            <a:lvl2pPr marL="252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600" baseline="0">
                <a:latin typeface="+mn-lt"/>
                <a:ea typeface="+mn-ea"/>
                <a:cs typeface="+mn-cs"/>
              </a:defRPr>
            </a:lvl2pPr>
            <a:lvl3pPr marL="504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600" baseline="0">
                <a:latin typeface="+mn-lt"/>
                <a:ea typeface="+mn-ea"/>
                <a:cs typeface="+mn-cs"/>
              </a:defRPr>
            </a:lvl3pPr>
            <a:lvl4pPr marL="684000" indent="-180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600" baseline="0"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defRPr lang="ja-JP" altLang="en-US" sz="1800" b="1" baseline="0" dirty="0">
                <a:solidFill>
                  <a:schemeClr val="accent1"/>
                </a:solidFill>
                <a:latin typeface="+mn-lt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98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+mn-lt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417000" y="6588000"/>
            <a:ext cx="180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68651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25429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2D5C521C-FF79-4B18-A827-A0B66727F89C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3600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4000" y="136800"/>
            <a:ext cx="9040944" cy="651600"/>
          </a:xfr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223050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0" imgH="659" progId="TCLayout.ActiveDocument.1">
                  <p:embed/>
                </p:oleObj>
              </mc:Choice>
              <mc:Fallback>
                <p:oleObj name="think-cell Slide" r:id="rId3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東京都　御中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085000" y="431999"/>
            <a:ext cx="1404000" cy="3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88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1890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95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200816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24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3751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17B94E-3120-478C-8085-A9F2B368A1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12" name="テキスト プレースホルダ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7"/>
          </p:nvPr>
        </p:nvSpPr>
        <p:spPr bwMode="gray">
          <a:xfrm>
            <a:off x="5132388" y="1926000"/>
            <a:ext cx="4320000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417000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5132388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7172191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233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7358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32419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4911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44792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FACC8-259C-46ED-9283-8CCF027B382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9066013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spcBef>
                <a:spcPts val="240"/>
              </a:spcBef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00877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51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428498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562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57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24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58968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626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834917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654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88953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23123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14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58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6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0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8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22210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85006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2277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16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36210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6355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79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6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709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07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4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7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25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10724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09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49596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064537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367064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68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0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5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24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59640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78388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779122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5920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57101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058687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12494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24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9416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19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52005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669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13554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606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49757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26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4000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390776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91754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68671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5732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6718809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6487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0981171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04852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05131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5586995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8869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584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1127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505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180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6509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3864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6966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70-3274-4E38-AA52-8FBE5569AC9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4121592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94176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245339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5493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33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520555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494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716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7787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17555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6851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2093522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</a:t>
            </a:r>
            <a:r>
              <a:rPr lang="ja-JP" altLang="ja-JP" sz="1400" dirty="0">
                <a:solidFill>
                  <a:srgbClr val="000000"/>
                </a:solidFill>
              </a:rPr>
              <a:t>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30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4399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0841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7297439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985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77363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118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0846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18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7587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48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1869381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643069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925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52053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901407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855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49422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5" name="スライド番号プレースホルダ 8"/>
          <p:cNvSpPr>
            <a:spLocks noGrp="1"/>
          </p:cNvSpPr>
          <p:nvPr>
            <p:ph type="sldNum" sz="quarter" idx="21"/>
          </p:nvPr>
        </p:nvSpPr>
        <p:spPr bwMode="gray">
          <a:xfrm>
            <a:off x="4881602" y="6588000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039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854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3274935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デロイト トーマツ コンサルティング</a:t>
            </a: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合同</a:t>
            </a: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会社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grpSp>
        <p:nvGrpSpPr>
          <p:cNvPr id="11" name="グループ化 10"/>
          <p:cNvGrpSpPr>
            <a:grpSpLocks noChangeAspect="1"/>
          </p:cNvGrpSpPr>
          <p:nvPr userDrawn="1"/>
        </p:nvGrpSpPr>
        <p:grpSpPr bwMode="gray">
          <a:xfrm>
            <a:off x="6692185" y="6106206"/>
            <a:ext cx="2829146" cy="522000"/>
            <a:chOff x="6692185" y="6106206"/>
            <a:chExt cx="2829146" cy="522000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8585494" y="6106206"/>
              <a:ext cx="935837" cy="522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92185" y="6220769"/>
              <a:ext cx="1866026" cy="2928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207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5763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992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654713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5682338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4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tags" Target="../tags/tag67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Relationship Id="rId14" Type="http://schemas.openxmlformats.org/officeDocument/2006/relationships/oleObject" Target="../embeddings/oleObject5.bin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9.emf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tags" Target="../tags/tag79.xml"/><Relationship Id="rId5" Type="http://schemas.openxmlformats.org/officeDocument/2006/relationships/slideLayout" Target="../slideLayouts/slideLayout119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ags" Target="../tags/tag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ags" Target="../tags/tag17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ags" Target="../tags/tag27.xml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ags" Target="../tags/tag47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ags" Target="../tags/tag57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909708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</a:rPr>
              <a:t>© 2017. For information, contact Deloitte Touche Tohmatsu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470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464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8" r:id="rId6"/>
    <p:sldLayoutId id="2147484033" r:id="rId7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4" imgW="444" imgH="443" progId="TCLayout.ActiveDocument.1">
                  <p:embed/>
                </p:oleObj>
              </mc:Choice>
              <mc:Fallback>
                <p:oleObj name="think-cell スライド" r:id="rId14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/>
              <a:t>鉄道事業者としての</a:t>
            </a:r>
            <a:r>
              <a:rPr kumimoji="1" lang="en-US" altLang="ja-JP"/>
              <a:t>MaaS</a:t>
            </a:r>
            <a:r>
              <a:rPr kumimoji="1" lang="ja-JP" altLang="en-US"/>
              <a:t>事業への取組みに関する討議</a:t>
            </a: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Deloitte Tohmatsu Consulting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380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hf hd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89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9" r:id="rId7"/>
    <p:sldLayoutId id="2147484030" r:id="rId8"/>
    <p:sldLayoutId id="2147484031" r:id="rId9"/>
    <p:sldLayoutId id="2147484032" r:id="rId10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660" imgH="659" progId="TCLayout.ActiveDocument.1">
                  <p:embed/>
                </p:oleObj>
              </mc:Choice>
              <mc:Fallback>
                <p:oleObj name="think-cell Slide" r:id="rId12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630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461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8922154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E56C22-CD92-4A50-AAD1-E2171E0619BD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ja-JP" sz="900" kern="1200" dirty="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114788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298722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402971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5048300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669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575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8.xml"/><Relationship Id="rId1" Type="http://schemas.openxmlformats.org/officeDocument/2006/relationships/tags" Target="../tags/tag8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 9"/>
          <p:cNvSpPr txBox="1">
            <a:spLocks/>
          </p:cNvSpPr>
          <p:nvPr/>
        </p:nvSpPr>
        <p:spPr bwMode="gray">
          <a:xfrm>
            <a:off x="1554562" y="2144029"/>
            <a:ext cx="6982609" cy="1363942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先進的デジタル技術活用実証プロジェクト</a:t>
            </a:r>
            <a:endParaRPr lang="en-US" altLang="ja-JP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endParaRPr lang="en-US" altLang="ja-JP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エントリーシート補足資料</a:t>
            </a:r>
            <a:endParaRPr lang="en-US" altLang="ja-JP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sp>
        <p:nvSpPr>
          <p:cNvPr id="4" name="テキスト プレースホルダ 9"/>
          <p:cNvSpPr txBox="1">
            <a:spLocks/>
          </p:cNvSpPr>
          <p:nvPr/>
        </p:nvSpPr>
        <p:spPr bwMode="gray">
          <a:xfrm>
            <a:off x="0" y="0"/>
            <a:ext cx="1172012" cy="690611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sz="1400" kern="0" dirty="0">
                <a:solidFill>
                  <a:schemeClr val="tx1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別紙３</a:t>
            </a:r>
            <a:endParaRPr lang="en-US" altLang="ja-JP" sz="1400" kern="0" dirty="0">
              <a:solidFill>
                <a:schemeClr val="tx1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5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2847" y="16622"/>
            <a:ext cx="9072000" cy="731522"/>
          </a:xfrm>
        </p:spPr>
        <p:txBody>
          <a:bodyPr/>
          <a:lstStyle/>
          <a:p>
            <a:pPr algn="ctr"/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実証プロジェクトの内容（課題とその解決の対応方法）について具体的にご記入ください。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（スライドが複数ある場合は、新しいスライドを適宜追加してください。）</a:t>
            </a:r>
            <a:endParaRPr kumimoji="1" lang="ja-JP" altLang="en-US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  <p:sp>
        <p:nvSpPr>
          <p:cNvPr id="32" name="テキスト プレースホルダー 3"/>
          <p:cNvSpPr txBox="1">
            <a:spLocks/>
          </p:cNvSpPr>
          <p:nvPr/>
        </p:nvSpPr>
        <p:spPr>
          <a:xfrm>
            <a:off x="196427" y="830515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実証プロジェクトの内容・目的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450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実証プロジェクトの実施スケジュールについて具体的にご記入ください。</a:t>
            </a:r>
            <a:br>
              <a:rPr lang="en-US" altLang="ja-JP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</a:b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（スライドが複数ある場合は、新しいスライドを適宜追加してください。）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81389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実証プロジェクトのスケジュール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30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5"/>
          <p:cNvSpPr txBox="1">
            <a:spLocks/>
          </p:cNvSpPr>
          <p:nvPr/>
        </p:nvSpPr>
        <p:spPr bwMode="gray">
          <a:xfrm>
            <a:off x="352847" y="16626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その他、実証プロジェクトの紹介資料や事業計画書などありましたら、</a:t>
            </a:r>
            <a:endParaRPr lang="en-US" altLang="ja-JP" dirty="0"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本スライド以降に追加してください。</a:t>
            </a:r>
          </a:p>
        </p:txBody>
      </p:sp>
      <p:sp>
        <p:nvSpPr>
          <p:cNvPr id="8" name="テキスト プレースホルダー 3"/>
          <p:cNvSpPr txBox="1">
            <a:spLocks/>
          </p:cNvSpPr>
          <p:nvPr/>
        </p:nvSpPr>
        <p:spPr>
          <a:xfrm>
            <a:off x="196427" y="830519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その他補足資料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00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3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1.xml><?xml version="1.0" encoding="utf-8"?>
<a:theme xmlns:a="http://schemas.openxmlformats.org/drawingml/2006/main" name="4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2.xml><?xml version="1.0" encoding="utf-8"?>
<a:theme xmlns:a="http://schemas.openxmlformats.org/drawingml/2006/main" name="5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3.xml><?xml version="1.0" encoding="utf-8"?>
<a:theme xmlns:a="http://schemas.openxmlformats.org/drawingml/2006/main" name="6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4.xml><?xml version="1.0" encoding="utf-8"?>
<a:theme xmlns:a="http://schemas.openxmlformats.org/drawingml/2006/main" name="DT Proposal Template_J_20181205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ohmatsu Proposal Template_J_20160105_補足版（本文あり）">
  <a:themeElements>
    <a:clrScheme name="ユーザー定義 1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rtlCol="0" anchor="ctr"/>
      <a:lstStyle>
        <a:defPPr algn="ctr">
          <a:defRPr kumimoji="1"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9.xml><?xml version="1.0" encoding="utf-8"?>
<a:theme xmlns:a="http://schemas.openxmlformats.org/drawingml/2006/main" name="1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和文テンプレート_jan2012</Template>
  <TotalTime>0</TotalTime>
  <Words>113</Words>
  <Application>Microsoft Office PowerPoint</Application>
  <PresentationFormat>A4 210 x 297 mm</PresentationFormat>
  <Paragraphs>12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14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25" baseType="lpstr">
      <vt:lpstr>AR Pゴシック体M</vt:lpstr>
      <vt:lpstr>Meiryo UI</vt:lpstr>
      <vt:lpstr>Arial</vt:lpstr>
      <vt:lpstr>Verdana</vt:lpstr>
      <vt:lpstr>Wingdings</vt:lpstr>
      <vt:lpstr>Tohmatsu Proposal Template_J_20160105</vt:lpstr>
      <vt:lpstr>Tohmatsu Proposal Template_J_20160105_補足版（本文あり）</vt:lpstr>
      <vt:lpstr>1_Tohmatsu Proposal Template_J_20160105</vt:lpstr>
      <vt:lpstr>2_Tohmatsu Proposal Template_J_20160105</vt:lpstr>
      <vt:lpstr>3_Tohmatsu Proposal Template_J_20160105</vt:lpstr>
      <vt:lpstr>4_Tohmatsu Proposal Template_J_20160105</vt:lpstr>
      <vt:lpstr>5_Tohmatsu Proposal Template_J_20160105</vt:lpstr>
      <vt:lpstr>DT Proposal Template_J_20161001</vt:lpstr>
      <vt:lpstr>1_DT Proposal Template_J_20161001</vt:lpstr>
      <vt:lpstr>3_DT Proposal Template_J_20161001</vt:lpstr>
      <vt:lpstr>4_DT Proposal Template_J_20161001</vt:lpstr>
      <vt:lpstr>5_DT Proposal Template_J_20161001</vt:lpstr>
      <vt:lpstr>6_DT Proposal Template_J_20161001</vt:lpstr>
      <vt:lpstr>DT Proposal Template_J_20181205</vt:lpstr>
      <vt:lpstr>think-cell Slide</vt:lpstr>
      <vt:lpstr>think-cell スライド</vt:lpstr>
      <vt:lpstr>PowerPoint プレゼンテーション</vt:lpstr>
      <vt:lpstr>実証プロジェクトの内容（課題とその解決の対応方法）について具体的にご記入ください。 （スライドが複数ある場合は、新しいスライドを適宜追加してください。）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2025-04-16T11:54:45Z</dcterms:created>
  <dcterms:modified xsi:type="dcterms:W3CDTF">2025-04-16T11:54:51Z</dcterms:modified>
</cp:coreProperties>
</file>