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77" r:id="rId4"/>
    <p:sldId id="257" r:id="rId5"/>
    <p:sldId id="258" r:id="rId6"/>
    <p:sldId id="259" r:id="rId7"/>
    <p:sldId id="262" r:id="rId8"/>
    <p:sldId id="263" r:id="rId9"/>
    <p:sldId id="260" r:id="rId10"/>
    <p:sldId id="261" r:id="rId11"/>
    <p:sldId id="266" r:id="rId12"/>
    <p:sldId id="271" r:id="rId13"/>
    <p:sldId id="264" r:id="rId14"/>
    <p:sldId id="265" r:id="rId15"/>
    <p:sldId id="267" r:id="rId16"/>
    <p:sldId id="272" r:id="rId17"/>
    <p:sldId id="268" r:id="rId18"/>
    <p:sldId id="269" r:id="rId19"/>
    <p:sldId id="270" r:id="rId20"/>
    <p:sldId id="273" r:id="rId21"/>
    <p:sldId id="274" r:id="rId22"/>
    <p:sldId id="275" r:id="rId2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2" d="100"/>
          <a:sy n="92" d="100"/>
        </p:scale>
        <p:origin x="-1186"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5" name="角丸四角形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角丸四角形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タイトル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ja-JP" altLang="en-US" smtClean="0"/>
              <a:t>マスター タイトルの書式設定</a:t>
            </a:r>
            <a:endParaRPr kumimoji="0" lang="en-US"/>
          </a:p>
        </p:txBody>
      </p:sp>
      <p:sp>
        <p:nvSpPr>
          <p:cNvPr id="20" name="サブタイトル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sp>
        <p:nvSpPr>
          <p:cNvPr id="19" name="日付プレースホルダー 18"/>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11" name="スライド番号プレースホルダー 10"/>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502920" y="4983480"/>
            <a:ext cx="8183880" cy="1051560"/>
          </a:xfrm>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502920" y="530352"/>
            <a:ext cx="8183880" cy="4187952"/>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533404"/>
            <a:ext cx="1981200" cy="5257799"/>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533400" y="533402"/>
            <a:ext cx="5943600" cy="525780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2920" y="4983480"/>
            <a:ext cx="8183880" cy="1051560"/>
          </a:xfrm>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502920" y="530352"/>
            <a:ext cx="8183880" cy="4187952"/>
          </a:xfrm>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角丸四角形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角丸四角形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2920" y="4983480"/>
            <a:ext cx="8183880" cy="1051560"/>
          </a:xfrm>
        </p:spPr>
        <p:txBody>
          <a:bodyPr anchor="b"/>
          <a:lstStyle>
            <a:lvl1pPr>
              <a:defRPr b="1"/>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7" name="角丸四角形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付プレースホルダー 1"/>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角丸四角形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 つの角を丸めた四角形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ja-JP" altLang="en-US" smtClean="0"/>
              <a:t>マスター タイトルの書式設定</a:t>
            </a:r>
            <a:endParaRPr kumimoji="0" lang="en-US"/>
          </a:p>
        </p:txBody>
      </p:sp>
      <p:sp>
        <p:nvSpPr>
          <p:cNvPr id="4" name="テキスト プレースホルダー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960D8931-06D5-4683-9F48-0B321CC9D81A}" type="datetimeFigureOut">
              <a:rPr kumimoji="1" lang="ja-JP" altLang="en-US" smtClean="0"/>
              <a:pPr/>
              <a:t>2013/10/1</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6A6E3060-1970-4F27-81BC-9DDE4C84E9AB}" type="slidenum">
              <a:rPr kumimoji="1" lang="ja-JP" altLang="en-US" smtClean="0"/>
              <a:pPr/>
              <a:t>‹#›</a:t>
            </a:fld>
            <a:endParaRPr kumimoji="1" lang="ja-JP" altLang="en-US"/>
          </a:p>
        </p:txBody>
      </p:sp>
      <p:sp>
        <p:nvSpPr>
          <p:cNvPr id="3" name="図プレースホルダー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ja-JP" altLang="en-US" smtClean="0"/>
              <a:t>アイコンをクリックして図を追加</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角丸四角形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角丸四角形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タイトル プレースホルダー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ja-JP" altLang="en-US" smtClean="0"/>
              <a:t>マスター タイトルの書式設定</a:t>
            </a:r>
            <a:endParaRPr kumimoji="0" lang="en-US"/>
          </a:p>
        </p:txBody>
      </p:sp>
      <p:sp>
        <p:nvSpPr>
          <p:cNvPr id="4" name="テキスト プレースホルダー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5" name="日付プレースホルダー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60D8931-06D5-4683-9F48-0B321CC9D81A}" type="datetimeFigureOut">
              <a:rPr kumimoji="1" lang="ja-JP" altLang="en-US" smtClean="0"/>
              <a:pPr/>
              <a:t>2013/10/1</a:t>
            </a:fld>
            <a:endParaRPr kumimoji="1" lang="ja-JP" altLang="en-US"/>
          </a:p>
        </p:txBody>
      </p:sp>
      <p:sp>
        <p:nvSpPr>
          <p:cNvPr id="18" name="フッター プレースホルダー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kumimoji="1" lang="ja-JP" altLang="en-US"/>
          </a:p>
        </p:txBody>
      </p:sp>
      <p:sp>
        <p:nvSpPr>
          <p:cNvPr id="5" name="スライド番号プレースホルダー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A6E3060-1970-4F27-81BC-9DDE4C84E9A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1"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1"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1"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1"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1"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1"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1"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1"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1" sz="15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pa.go.jp/security/topics/alert20080909.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980728"/>
            <a:ext cx="7772400" cy="2376834"/>
          </a:xfrm>
        </p:spPr>
        <p:txBody>
          <a:bodyPr>
            <a:normAutofit/>
          </a:bodyPr>
          <a:lstStyle/>
          <a:p>
            <a:r>
              <a:rPr kumimoji="1" lang="en-US" altLang="ja-JP" sz="2000" dirty="0" smtClean="0"/>
              <a:t/>
            </a:r>
            <a:br>
              <a:rPr kumimoji="1" lang="en-US" altLang="ja-JP" sz="2000" dirty="0" smtClean="0"/>
            </a:br>
            <a:r>
              <a:rPr kumimoji="1" lang="ja-JP" altLang="en-US" dirty="0" smtClean="0"/>
              <a:t>だまされない！！　</a:t>
            </a:r>
            <a:r>
              <a:rPr kumimoji="1" lang="en-US" altLang="ja-JP" dirty="0" smtClean="0"/>
              <a:t/>
            </a:r>
            <a:br>
              <a:rPr kumimoji="1" lang="en-US" altLang="ja-JP" dirty="0" smtClean="0"/>
            </a:br>
            <a:r>
              <a:rPr lang="ja-JP" altLang="en-US" dirty="0"/>
              <a:t>身近</a:t>
            </a:r>
            <a:r>
              <a:rPr lang="ja-JP" altLang="en-US" dirty="0" smtClean="0"/>
              <a:t>な落とし穴</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平成２５年１０月２２日</a:t>
            </a:r>
            <a:endParaRPr kumimoji="1" lang="en-US" altLang="ja-JP" dirty="0" smtClean="0"/>
          </a:p>
          <a:p>
            <a:r>
              <a:rPr lang="ja-JP" altLang="en-US" dirty="0" smtClean="0"/>
              <a:t>弁護士　常岡久寿雄</a:t>
            </a:r>
            <a:endParaRPr kumimoji="1" lang="ja-JP" altLang="en-US" dirty="0"/>
          </a:p>
        </p:txBody>
      </p:sp>
      <p:pic>
        <p:nvPicPr>
          <p:cNvPr id="1026" name="Picture 2"/>
          <p:cNvPicPr>
            <a:picLocks noChangeAspect="1" noChangeArrowheads="1"/>
          </p:cNvPicPr>
          <p:nvPr/>
        </p:nvPicPr>
        <p:blipFill>
          <a:blip r:embed="rId2" cstate="print"/>
          <a:srcRect/>
          <a:stretch>
            <a:fillRect/>
          </a:stretch>
        </p:blipFill>
        <p:spPr bwMode="auto">
          <a:xfrm>
            <a:off x="1115616" y="3764767"/>
            <a:ext cx="1923852" cy="2643206"/>
          </a:xfrm>
          <a:prstGeom prst="rect">
            <a:avLst/>
          </a:prstGeom>
          <a:noFill/>
          <a:ln w="9525">
            <a:noFill/>
            <a:miter lim="800000"/>
            <a:headEnd/>
            <a:tailEnd/>
          </a:ln>
          <a:effectLst/>
        </p:spPr>
      </p:pic>
      <p:sp>
        <p:nvSpPr>
          <p:cNvPr id="5" name="正方形/長方形 4"/>
          <p:cNvSpPr/>
          <p:nvPr/>
        </p:nvSpPr>
        <p:spPr>
          <a:xfrm>
            <a:off x="3145063" y="4869160"/>
            <a:ext cx="5594800" cy="954107"/>
          </a:xfrm>
          <a:prstGeom prst="rect">
            <a:avLst/>
          </a:prstGeom>
          <a:noFill/>
        </p:spPr>
        <p:txBody>
          <a:bodyPr wrap="none" lIns="91440" tIns="45720" rIns="91440" bIns="45720">
            <a:spAutoFit/>
          </a:bodyPr>
          <a:lstStyle/>
          <a:p>
            <a:pPr algn="ctr"/>
            <a:r>
              <a:rPr lang="ja-JP" altLang="en-US" sz="2800" b="1"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みんなで消費者力アップ！</a:t>
            </a:r>
            <a:br>
              <a:rPr lang="ja-JP" altLang="en-US" sz="2800" b="1"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br>
            <a:r>
              <a:rPr lang="ja-JP" altLang="en-US" sz="2800" b="1"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ちば　しっかりさんプロジェクト</a:t>
            </a:r>
            <a:endParaRPr lang="ja-JP" altLang="en-US" sz="28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4110191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ワンクリック詐欺</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sz="1200" dirty="0" smtClean="0"/>
              <a:t>※</a:t>
            </a:r>
            <a:r>
              <a:rPr kumimoji="1" lang="ja-JP" altLang="en-US" sz="1200" dirty="0" smtClean="0"/>
              <a:t>ＮＴＴドコモＨＰ</a:t>
            </a:r>
            <a:endParaRPr kumimoji="1" lang="ja-JP" altLang="en-US" sz="12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124744"/>
            <a:ext cx="7358155" cy="3831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0530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ワンクリック詐欺に対して</a:t>
            </a:r>
            <a:endParaRPr kumimoji="1" lang="ja-JP" altLang="en-US" dirty="0"/>
          </a:p>
        </p:txBody>
      </p:sp>
      <p:sp>
        <p:nvSpPr>
          <p:cNvPr id="3" name="コンテンツ プレースホルダー 2"/>
          <p:cNvSpPr>
            <a:spLocks noGrp="1"/>
          </p:cNvSpPr>
          <p:nvPr>
            <p:ph idx="1"/>
          </p:nvPr>
        </p:nvSpPr>
        <p:spPr>
          <a:xfrm>
            <a:off x="502920" y="530352"/>
            <a:ext cx="8183880" cy="4410816"/>
          </a:xfrm>
        </p:spPr>
        <p:txBody>
          <a:bodyPr>
            <a:normAutofit fontScale="70000" lnSpcReduction="20000"/>
          </a:bodyPr>
          <a:lstStyle/>
          <a:p>
            <a:r>
              <a:rPr lang="ja-JP" altLang="en-US" dirty="0"/>
              <a:t>１</a:t>
            </a:r>
            <a:r>
              <a:rPr lang="ja-JP" altLang="en-US" dirty="0" smtClean="0"/>
              <a:t>．インターネット，あるいはメールで金銭を請求する</a:t>
            </a:r>
            <a:endParaRPr lang="en-US" altLang="ja-JP" dirty="0" smtClean="0"/>
          </a:p>
          <a:p>
            <a:r>
              <a:rPr kumimoji="1" lang="ja-JP" altLang="en-US" dirty="0"/>
              <a:t>　</a:t>
            </a:r>
            <a:r>
              <a:rPr kumimoji="1" lang="ja-JP" altLang="en-US" dirty="0" smtClean="0"/>
              <a:t>→クリックしただけで住所や氏名は（原則として）分からない</a:t>
            </a:r>
            <a:endParaRPr kumimoji="1" lang="en-US" altLang="ja-JP" dirty="0" smtClean="0"/>
          </a:p>
          <a:p>
            <a:endParaRPr lang="en-US" altLang="ja-JP" dirty="0"/>
          </a:p>
          <a:p>
            <a:r>
              <a:rPr kumimoji="1" lang="ja-JP" altLang="en-US" dirty="0" smtClean="0"/>
              <a:t>２．解約・登録抹消費用を請求する</a:t>
            </a:r>
            <a:endParaRPr kumimoji="1" lang="en-US" altLang="ja-JP" dirty="0" smtClean="0"/>
          </a:p>
          <a:p>
            <a:r>
              <a:rPr lang="ja-JP" altLang="en-US" dirty="0"/>
              <a:t>　</a:t>
            </a:r>
            <a:r>
              <a:rPr lang="ja-JP" altLang="en-US" dirty="0" smtClean="0"/>
              <a:t>→不要</a:t>
            </a:r>
            <a:endParaRPr lang="en-US" altLang="ja-JP" dirty="0" smtClean="0"/>
          </a:p>
          <a:p>
            <a:endParaRPr kumimoji="1" lang="en-US" altLang="ja-JP" dirty="0"/>
          </a:p>
          <a:p>
            <a:r>
              <a:rPr lang="ja-JP" altLang="en-US" dirty="0" smtClean="0"/>
              <a:t>３．裁判所から封書が届いた</a:t>
            </a:r>
            <a:endParaRPr lang="en-US" altLang="ja-JP" dirty="0" smtClean="0"/>
          </a:p>
          <a:p>
            <a:r>
              <a:rPr kumimoji="1" lang="ja-JP" altLang="en-US" dirty="0"/>
              <a:t>　</a:t>
            </a:r>
            <a:r>
              <a:rPr kumimoji="1" lang="ja-JP" altLang="en-US" dirty="0" smtClean="0"/>
              <a:t>→これは真面目に弁護士などへ相談すること</a:t>
            </a:r>
            <a:endParaRPr kumimoji="1" lang="en-US" altLang="ja-JP" dirty="0" smtClean="0"/>
          </a:p>
          <a:p>
            <a:endParaRPr lang="en-US" altLang="ja-JP" dirty="0"/>
          </a:p>
          <a:p>
            <a:r>
              <a:rPr kumimoji="1" lang="ja-JP" altLang="en-US" dirty="0" smtClean="0"/>
              <a:t>４．　請求画面が消えない</a:t>
            </a:r>
            <a:endParaRPr kumimoji="1" lang="en-US" altLang="ja-JP" dirty="0" smtClean="0"/>
          </a:p>
          <a:p>
            <a:r>
              <a:rPr lang="ja-JP" altLang="en-US" dirty="0"/>
              <a:t>　</a:t>
            </a:r>
            <a:r>
              <a:rPr lang="ja-JP" altLang="en-US" dirty="0" smtClean="0"/>
              <a:t>→</a:t>
            </a:r>
            <a:r>
              <a:rPr lang="en-US" altLang="ja-JP" dirty="0">
                <a:hlinkClick r:id="rId2"/>
              </a:rPr>
              <a:t>http://</a:t>
            </a:r>
            <a:r>
              <a:rPr lang="en-US" altLang="ja-JP" dirty="0" smtClean="0">
                <a:hlinkClick r:id="rId2"/>
              </a:rPr>
              <a:t>www.ipa.go.jp/security/topics/alert20080909.html</a:t>
            </a:r>
            <a:endParaRPr lang="en-US" altLang="ja-JP" dirty="0" smtClean="0"/>
          </a:p>
          <a:p>
            <a:r>
              <a:rPr lang="ja-JP" altLang="en-US" dirty="0"/>
              <a:t>　</a:t>
            </a:r>
            <a:r>
              <a:rPr lang="ja-JP" altLang="en-US" dirty="0" smtClean="0"/>
              <a:t>独立行政法人情報処理推進機構</a:t>
            </a:r>
            <a:r>
              <a:rPr kumimoji="1" lang="ja-JP" altLang="en-US" dirty="0"/>
              <a:t>　</a:t>
            </a:r>
            <a:r>
              <a:rPr kumimoji="1" lang="ja-JP" altLang="en-US" dirty="0" smtClean="0"/>
              <a:t>　</a:t>
            </a:r>
            <a:endParaRPr kumimoji="1" lang="ja-JP" altLang="en-US" dirty="0"/>
          </a:p>
        </p:txBody>
      </p:sp>
    </p:spTree>
    <p:extLst>
      <p:ext uri="{BB962C8B-B14F-4D97-AF65-F5344CB8AC3E}">
        <p14:creationId xmlns:p14="http://schemas.microsoft.com/office/powerpoint/2010/main" val="1827220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ワンクリック詐欺に対して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弁護士に相談したら</a:t>
            </a:r>
            <a:r>
              <a:rPr kumimoji="1" lang="en-US" altLang="ja-JP" dirty="0" smtClean="0"/>
              <a:t>…</a:t>
            </a:r>
          </a:p>
          <a:p>
            <a:endParaRPr lang="en-US" altLang="ja-JP" dirty="0"/>
          </a:p>
          <a:p>
            <a:r>
              <a:rPr kumimoji="1" lang="ja-JP" altLang="en-US" dirty="0" smtClean="0"/>
              <a:t>①　やはり「無視しろ」という</a:t>
            </a:r>
            <a:endParaRPr kumimoji="1" lang="en-US" altLang="ja-JP" dirty="0" smtClean="0"/>
          </a:p>
          <a:p>
            <a:r>
              <a:rPr lang="ja-JP" altLang="en-US" dirty="0" smtClean="0"/>
              <a:t>②　振り込んでしまったら，ほぼ回収は不可能</a:t>
            </a:r>
            <a:endParaRPr lang="en-US" altLang="ja-JP" dirty="0" smtClean="0"/>
          </a:p>
          <a:p>
            <a:r>
              <a:rPr kumimoji="1" lang="ja-JP" altLang="en-US" dirty="0" smtClean="0"/>
              <a:t>③　振込口座を凍結要請する</a:t>
            </a:r>
            <a:endParaRPr kumimoji="1" lang="en-US" altLang="ja-JP" dirty="0" smtClean="0"/>
          </a:p>
          <a:p>
            <a:r>
              <a:rPr lang="ja-JP" altLang="en-US" dirty="0" smtClean="0"/>
              <a:t>④　口座名義人を攻める</a:t>
            </a:r>
            <a:endParaRPr lang="en-US" altLang="ja-JP" dirty="0" smtClean="0"/>
          </a:p>
          <a:p>
            <a:r>
              <a:rPr kumimoji="1" lang="ja-JP" altLang="en-US" dirty="0"/>
              <a:t>　</a:t>
            </a:r>
            <a:r>
              <a:rPr kumimoji="1" lang="ja-JP" altLang="en-US" dirty="0" smtClean="0"/>
              <a:t>　</a:t>
            </a:r>
            <a:r>
              <a:rPr kumimoji="1" lang="en-US" altLang="ja-JP" dirty="0" smtClean="0"/>
              <a:t>※</a:t>
            </a:r>
            <a:r>
              <a:rPr kumimoji="1" lang="ja-JP" altLang="en-US" dirty="0" smtClean="0"/>
              <a:t>逆に注意</a:t>
            </a:r>
            <a:endParaRPr kumimoji="1" lang="ja-JP" altLang="en-US" dirty="0"/>
          </a:p>
        </p:txBody>
      </p:sp>
    </p:spTree>
    <p:extLst>
      <p:ext uri="{BB962C8B-B14F-4D97-AF65-F5344CB8AC3E}">
        <p14:creationId xmlns:p14="http://schemas.microsoft.com/office/powerpoint/2010/main" val="1850584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出会い系サイト（サクラサイト）被害</a:t>
            </a:r>
            <a:endParaRPr kumimoji="1" lang="ja-JP" altLang="en-US" dirty="0"/>
          </a:p>
        </p:txBody>
      </p:sp>
      <p:sp>
        <p:nvSpPr>
          <p:cNvPr id="3" name="コンテンツ プレースホルダー 2"/>
          <p:cNvSpPr>
            <a:spLocks noGrp="1"/>
          </p:cNvSpPr>
          <p:nvPr>
            <p:ph idx="1"/>
          </p:nvPr>
        </p:nvSpPr>
        <p:spPr>
          <a:xfrm>
            <a:off x="502920" y="530352"/>
            <a:ext cx="8183880" cy="4554832"/>
          </a:xfrm>
        </p:spPr>
        <p:txBody>
          <a:bodyPr>
            <a:normAutofit fontScale="62500" lnSpcReduction="20000"/>
          </a:bodyPr>
          <a:lstStyle/>
          <a:p>
            <a:r>
              <a:rPr lang="ja-JP" altLang="en-US" dirty="0" smtClean="0"/>
              <a:t>事例③</a:t>
            </a:r>
            <a:endParaRPr lang="en-US" altLang="ja-JP" dirty="0" smtClean="0"/>
          </a:p>
          <a:p>
            <a:r>
              <a:rPr lang="ja-JP" altLang="en-US" dirty="0"/>
              <a:t>　</a:t>
            </a:r>
            <a:r>
              <a:rPr lang="ja-JP" altLang="en-US" dirty="0" smtClean="0"/>
              <a:t>携帯</a:t>
            </a:r>
            <a:r>
              <a:rPr lang="ja-JP" altLang="en-US" dirty="0"/>
              <a:t>電話に届いた広告メールにアクセスしたことがきっかけで完全無料と書かれていた</a:t>
            </a:r>
            <a:r>
              <a:rPr lang="ja-JP" altLang="en-US" dirty="0" smtClean="0"/>
              <a:t>出会い系</a:t>
            </a:r>
            <a:r>
              <a:rPr lang="ja-JP" altLang="en-US" dirty="0"/>
              <a:t>サイトに登録した</a:t>
            </a:r>
            <a:r>
              <a:rPr lang="ja-JP" altLang="en-US" dirty="0" smtClean="0"/>
              <a:t>。</a:t>
            </a:r>
            <a:endParaRPr lang="en-US" altLang="ja-JP" dirty="0" smtClean="0"/>
          </a:p>
          <a:p>
            <a:r>
              <a:rPr lang="ja-JP" altLang="en-US" dirty="0"/>
              <a:t>　</a:t>
            </a:r>
            <a:r>
              <a:rPr lang="ja-JP" altLang="en-US" dirty="0" smtClean="0"/>
              <a:t>すぐ</a:t>
            </a:r>
            <a:r>
              <a:rPr lang="ja-JP" altLang="en-US" dirty="0"/>
              <a:t>にメールがきて「あなたと話がしたい。その代わりに金銭的な援助</a:t>
            </a:r>
            <a:r>
              <a:rPr lang="ja-JP" altLang="en-US" dirty="0" smtClean="0"/>
              <a:t>をしたい</a:t>
            </a:r>
            <a:r>
              <a:rPr lang="ja-JP" altLang="en-US" dirty="0"/>
              <a:t>」という内容</a:t>
            </a:r>
            <a:r>
              <a:rPr lang="ja-JP" altLang="en-US" dirty="0" smtClean="0"/>
              <a:t>で，少し</a:t>
            </a:r>
            <a:r>
              <a:rPr lang="ja-JP" altLang="en-US" dirty="0"/>
              <a:t>おかしいと感じた</a:t>
            </a:r>
            <a:r>
              <a:rPr lang="ja-JP" altLang="en-US" dirty="0" smtClean="0"/>
              <a:t>が，生活</a:t>
            </a:r>
            <a:r>
              <a:rPr lang="ja-JP" altLang="en-US" dirty="0"/>
              <a:t>が楽ではない自分には魅力的な話に</a:t>
            </a:r>
            <a:r>
              <a:rPr lang="ja-JP" altLang="en-US" dirty="0" smtClean="0"/>
              <a:t>感じ相手</a:t>
            </a:r>
            <a:r>
              <a:rPr lang="ja-JP" altLang="en-US" dirty="0"/>
              <a:t>とメールのやり取りを続けた</a:t>
            </a:r>
            <a:r>
              <a:rPr lang="ja-JP" altLang="en-US" dirty="0" smtClean="0"/>
              <a:t>。</a:t>
            </a:r>
            <a:endParaRPr lang="en-US" altLang="ja-JP" dirty="0" smtClean="0"/>
          </a:p>
          <a:p>
            <a:r>
              <a:rPr lang="ja-JP" altLang="en-US" dirty="0"/>
              <a:t>　</a:t>
            </a:r>
            <a:r>
              <a:rPr lang="ja-JP" altLang="en-US" dirty="0" smtClean="0"/>
              <a:t>その後，サイト</a:t>
            </a:r>
            <a:r>
              <a:rPr lang="ja-JP" altLang="en-US" dirty="0"/>
              <a:t>からお金を受け取る方法を説明するメール</a:t>
            </a:r>
            <a:r>
              <a:rPr lang="ja-JP" altLang="en-US" dirty="0" smtClean="0"/>
              <a:t>が</a:t>
            </a:r>
            <a:r>
              <a:rPr lang="ja-JP" altLang="en-US" dirty="0" smtClean="0"/>
              <a:t>届き，文字</a:t>
            </a:r>
            <a:r>
              <a:rPr lang="ja-JP" altLang="en-US" dirty="0"/>
              <a:t>化け解除のためにポイントを購入してゴールド会員になることが必要と</a:t>
            </a:r>
            <a:r>
              <a:rPr lang="ja-JP" altLang="en-US" dirty="0" smtClean="0"/>
              <a:t>言われ，</a:t>
            </a:r>
            <a:r>
              <a:rPr lang="en-US" altLang="ja-JP" dirty="0" smtClean="0"/>
              <a:t>3000</a:t>
            </a:r>
            <a:r>
              <a:rPr lang="ja-JP" altLang="en-US" dirty="0" smtClean="0"/>
              <a:t>円</a:t>
            </a:r>
            <a:r>
              <a:rPr lang="ja-JP" altLang="en-US" dirty="0"/>
              <a:t>をクレジットカードで決済した。</a:t>
            </a:r>
            <a:r>
              <a:rPr lang="ja-JP" altLang="en-US" dirty="0" smtClean="0"/>
              <a:t>しかし，その後</a:t>
            </a:r>
            <a:r>
              <a:rPr lang="ja-JP" altLang="en-US" dirty="0"/>
              <a:t>も連絡先を直接交換するために「</a:t>
            </a:r>
            <a:r>
              <a:rPr lang="ja-JP" altLang="en-US" dirty="0" smtClean="0"/>
              <a:t>全システム作動</a:t>
            </a:r>
            <a:r>
              <a:rPr lang="ja-JP" altLang="en-US" dirty="0"/>
              <a:t>費用」「システムロック解除料」など次々とさまざまな名目の費用を</a:t>
            </a:r>
            <a:r>
              <a:rPr lang="ja-JP" altLang="en-US" dirty="0" smtClean="0"/>
              <a:t>求められ，その</a:t>
            </a:r>
            <a:r>
              <a:rPr lang="ja-JP" altLang="en-US" dirty="0"/>
              <a:t>度に</a:t>
            </a:r>
            <a:r>
              <a:rPr lang="ja-JP" altLang="en-US" dirty="0" smtClean="0"/>
              <a:t>クレジットカード</a:t>
            </a:r>
            <a:r>
              <a:rPr lang="ja-JP" altLang="en-US" dirty="0"/>
              <a:t>で決済した。「お金がない。やめたい」と相手に伝えても「迷惑かけた費用は</a:t>
            </a:r>
            <a:r>
              <a:rPr lang="ja-JP" altLang="en-US" dirty="0" smtClean="0"/>
              <a:t>会った時</a:t>
            </a:r>
            <a:r>
              <a:rPr lang="ja-JP" altLang="en-US" dirty="0"/>
              <a:t>に返す。迷惑かけたまま終われない。信用してほしい」などとメールが</a:t>
            </a:r>
            <a:r>
              <a:rPr lang="ja-JP" altLang="en-US" dirty="0" smtClean="0"/>
              <a:t>届き，払った</a:t>
            </a:r>
            <a:r>
              <a:rPr lang="ja-JP" altLang="en-US" dirty="0"/>
              <a:t>分だけ</a:t>
            </a:r>
            <a:r>
              <a:rPr lang="ja-JP" altLang="en-US" dirty="0" smtClean="0"/>
              <a:t>でも</a:t>
            </a:r>
            <a:r>
              <a:rPr lang="ja-JP" altLang="en-US" dirty="0"/>
              <a:t>返してもらえるならと思い </a:t>
            </a:r>
            <a:r>
              <a:rPr lang="en-US" altLang="ja-JP" dirty="0"/>
              <a:t>4</a:t>
            </a:r>
            <a:r>
              <a:rPr lang="ja-JP" altLang="en-US" dirty="0"/>
              <a:t>社のクレジットカードを限度額（約 </a:t>
            </a:r>
            <a:r>
              <a:rPr lang="en-US" altLang="ja-JP" dirty="0"/>
              <a:t>180 </a:t>
            </a:r>
            <a:r>
              <a:rPr lang="ja-JP" altLang="en-US" dirty="0"/>
              <a:t>万円）まで使用して</a:t>
            </a:r>
            <a:r>
              <a:rPr lang="ja-JP" altLang="en-US" dirty="0" smtClean="0"/>
              <a:t>しまった。</a:t>
            </a:r>
            <a:endParaRPr lang="en-US" altLang="ja-JP" dirty="0" smtClean="0"/>
          </a:p>
          <a:p>
            <a:r>
              <a:rPr lang="ja-JP" altLang="en-US" dirty="0"/>
              <a:t>　</a:t>
            </a:r>
            <a:r>
              <a:rPr lang="ja-JP" altLang="en-US" dirty="0" smtClean="0"/>
              <a:t>結局，メール</a:t>
            </a:r>
            <a:r>
              <a:rPr lang="ja-JP" altLang="en-US" dirty="0"/>
              <a:t>相手とは直接連絡を取り合うことや実際に会うことも</a:t>
            </a:r>
            <a:r>
              <a:rPr lang="ja-JP" altLang="en-US" dirty="0" smtClean="0"/>
              <a:t>できず，だまされた</a:t>
            </a:r>
            <a:r>
              <a:rPr lang="ja-JP" altLang="en-US" dirty="0" smtClean="0"/>
              <a:t>とわかり</a:t>
            </a:r>
            <a:r>
              <a:rPr lang="ja-JP" altLang="en-US" dirty="0"/>
              <a:t>精神的にもまいっている。決済した分のポイント代は支払いたくない。</a:t>
            </a:r>
            <a:endParaRPr kumimoji="1" lang="ja-JP" altLang="en-US" dirty="0"/>
          </a:p>
        </p:txBody>
      </p:sp>
    </p:spTree>
    <p:extLst>
      <p:ext uri="{BB962C8B-B14F-4D97-AF65-F5344CB8AC3E}">
        <p14:creationId xmlns:p14="http://schemas.microsoft.com/office/powerpoint/2010/main" val="3422147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出会い系サイト（サクラサイト）被害</a:t>
            </a:r>
            <a:endParaRPr kumimoji="1" lang="ja-JP" altLang="en-US" dirty="0"/>
          </a:p>
        </p:txBody>
      </p:sp>
      <p:sp>
        <p:nvSpPr>
          <p:cNvPr id="3" name="コンテンツ プレースホルダー 2"/>
          <p:cNvSpPr>
            <a:spLocks noGrp="1"/>
          </p:cNvSpPr>
          <p:nvPr>
            <p:ph idx="1"/>
          </p:nvPr>
        </p:nvSpPr>
        <p:spPr>
          <a:xfrm>
            <a:off x="502920" y="530352"/>
            <a:ext cx="8183880" cy="4482824"/>
          </a:xfrm>
        </p:spPr>
        <p:txBody>
          <a:bodyPr>
            <a:normAutofit fontScale="85000" lnSpcReduction="20000"/>
          </a:bodyPr>
          <a:lstStyle/>
          <a:p>
            <a:r>
              <a:rPr lang="ja-JP" altLang="en-US" dirty="0" smtClean="0"/>
              <a:t>事例④</a:t>
            </a:r>
            <a:endParaRPr lang="en-US" altLang="ja-JP" dirty="0" smtClean="0"/>
          </a:p>
          <a:p>
            <a:r>
              <a:rPr lang="ja-JP" altLang="en-US" dirty="0"/>
              <a:t>　</a:t>
            </a:r>
            <a:r>
              <a:rPr lang="ja-JP" altLang="en-US" dirty="0" smtClean="0"/>
              <a:t>ＳＮＳ</a:t>
            </a:r>
            <a:r>
              <a:rPr lang="ja-JP" altLang="en-US" dirty="0"/>
              <a:t>に登録して利用していた</a:t>
            </a:r>
            <a:r>
              <a:rPr lang="ja-JP" altLang="en-US" dirty="0" smtClean="0"/>
              <a:t>ところ，芸能人</a:t>
            </a:r>
            <a:r>
              <a:rPr lang="ja-JP" altLang="en-US" dirty="0"/>
              <a:t>のマネージャーと称する人から「芸能人が</a:t>
            </a:r>
            <a:r>
              <a:rPr lang="ja-JP" altLang="en-US" dirty="0" smtClean="0"/>
              <a:t>精神的</a:t>
            </a:r>
            <a:r>
              <a:rPr lang="ja-JP" altLang="en-US" dirty="0"/>
              <a:t>にまいっている。話を聴いてもらいたい」とメールが</a:t>
            </a:r>
            <a:r>
              <a:rPr lang="ja-JP" altLang="en-US" dirty="0" smtClean="0"/>
              <a:t>来て，その</a:t>
            </a:r>
            <a:r>
              <a:rPr lang="ja-JP" altLang="en-US" dirty="0"/>
              <a:t>メールにあったＵＲＬを</a:t>
            </a:r>
            <a:r>
              <a:rPr lang="ja-JP" altLang="en-US" dirty="0" smtClean="0"/>
              <a:t>クリック</a:t>
            </a:r>
            <a:r>
              <a:rPr lang="ja-JP" altLang="en-US" dirty="0"/>
              <a:t>した</a:t>
            </a:r>
            <a:r>
              <a:rPr lang="ja-JP" altLang="en-US" dirty="0" smtClean="0"/>
              <a:t>ところ，別</a:t>
            </a:r>
            <a:r>
              <a:rPr lang="ja-JP" altLang="en-US" dirty="0"/>
              <a:t>のサイトに誘導された。有料のメール交換サイトだと分かった</a:t>
            </a:r>
            <a:r>
              <a:rPr lang="ja-JP" altLang="en-US" dirty="0" smtClean="0"/>
              <a:t>が，マネージャー</a:t>
            </a:r>
            <a:r>
              <a:rPr lang="ja-JP" altLang="en-US" dirty="0"/>
              <a:t>が「メールの交換費用は払う」というのでクレジットカードでポイントを買ってメール</a:t>
            </a:r>
            <a:r>
              <a:rPr lang="ja-JP" altLang="en-US" dirty="0" smtClean="0"/>
              <a:t>交換を</a:t>
            </a:r>
            <a:r>
              <a:rPr lang="ja-JP" altLang="en-US" dirty="0"/>
              <a:t>した</a:t>
            </a:r>
            <a:r>
              <a:rPr lang="ja-JP" altLang="en-US" dirty="0" smtClean="0"/>
              <a:t>。</a:t>
            </a:r>
            <a:endParaRPr lang="en-US" altLang="ja-JP" dirty="0" smtClean="0"/>
          </a:p>
          <a:p>
            <a:r>
              <a:rPr lang="ja-JP" altLang="en-US" dirty="0"/>
              <a:t>　</a:t>
            </a:r>
            <a:r>
              <a:rPr lang="ja-JP" altLang="en-US" dirty="0" smtClean="0"/>
              <a:t>芸能人</a:t>
            </a:r>
            <a:r>
              <a:rPr lang="ja-JP" altLang="en-US" dirty="0"/>
              <a:t>やマネージャーから頻繁にメールが届き「メールアドレスを渡す」という</a:t>
            </a:r>
            <a:r>
              <a:rPr lang="ja-JP" altLang="en-US" dirty="0" smtClean="0"/>
              <a:t>が，実際</a:t>
            </a:r>
            <a:r>
              <a:rPr lang="ja-JP" altLang="en-US" dirty="0"/>
              <a:t>には延々と話を</a:t>
            </a:r>
            <a:r>
              <a:rPr lang="ja-JP" altLang="en-US" dirty="0" smtClean="0"/>
              <a:t>引き伸ばされ，メールアドレス</a:t>
            </a:r>
            <a:r>
              <a:rPr lang="ja-JP" altLang="en-US" dirty="0"/>
              <a:t>を教えてくれなかった。不審に思い返信を</a:t>
            </a:r>
            <a:r>
              <a:rPr lang="ja-JP" altLang="en-US" dirty="0" smtClean="0"/>
              <a:t>やめ，その後</a:t>
            </a:r>
            <a:r>
              <a:rPr lang="ja-JP" altLang="en-US" dirty="0"/>
              <a:t>はメールを無視していた</a:t>
            </a:r>
            <a:r>
              <a:rPr lang="ja-JP" altLang="en-US" dirty="0" smtClean="0"/>
              <a:t>ところ，クレジットカード</a:t>
            </a:r>
            <a:r>
              <a:rPr lang="ja-JP" altLang="en-US" dirty="0"/>
              <a:t>会社から利用料を</a:t>
            </a:r>
            <a:r>
              <a:rPr lang="ja-JP" altLang="en-US" dirty="0" smtClean="0"/>
              <a:t>請求された。</a:t>
            </a:r>
            <a:endParaRPr kumimoji="1" lang="ja-JP" altLang="en-US" dirty="0"/>
          </a:p>
        </p:txBody>
      </p:sp>
    </p:spTree>
    <p:extLst>
      <p:ext uri="{BB962C8B-B14F-4D97-AF65-F5344CB8AC3E}">
        <p14:creationId xmlns:p14="http://schemas.microsoft.com/office/powerpoint/2010/main" val="3245714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出会い系サイト（サクラサイト）に対して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１．「おいしい話はない」</a:t>
            </a:r>
            <a:endParaRPr kumimoji="1" lang="en-US" altLang="ja-JP" dirty="0" smtClean="0"/>
          </a:p>
          <a:p>
            <a:endParaRPr lang="en-US" altLang="ja-JP" dirty="0"/>
          </a:p>
          <a:p>
            <a:r>
              <a:rPr kumimoji="1" lang="ja-JP" altLang="en-US" dirty="0" smtClean="0"/>
              <a:t>２．最近は手口が豊富</a:t>
            </a:r>
            <a:endParaRPr kumimoji="1" lang="en-US" altLang="ja-JP" dirty="0" smtClean="0"/>
          </a:p>
          <a:p>
            <a:r>
              <a:rPr lang="ja-JP" altLang="en-US" dirty="0"/>
              <a:t>　</a:t>
            </a:r>
            <a:r>
              <a:rPr lang="en-US" altLang="ja-JP" dirty="0" smtClean="0"/>
              <a:t>ex.</a:t>
            </a:r>
            <a:r>
              <a:rPr lang="ja-JP" altLang="en-US" dirty="0" smtClean="0"/>
              <a:t>占い・無料コミュニケーションアプリ・対戦ゲーム・定額制</a:t>
            </a:r>
            <a:endParaRPr lang="en-US" altLang="ja-JP" dirty="0" smtClean="0"/>
          </a:p>
          <a:p>
            <a:endParaRPr lang="en-US" altLang="ja-JP" dirty="0"/>
          </a:p>
          <a:p>
            <a:r>
              <a:rPr lang="ja-JP" altLang="en-US" dirty="0" smtClean="0"/>
              <a:t>３．クレジットカードを安易に登録しない</a:t>
            </a:r>
            <a:endParaRPr lang="en-US" altLang="ja-JP" dirty="0" smtClean="0"/>
          </a:p>
        </p:txBody>
      </p:sp>
    </p:spTree>
    <p:extLst>
      <p:ext uri="{BB962C8B-B14F-4D97-AF65-F5344CB8AC3E}">
        <p14:creationId xmlns:p14="http://schemas.microsoft.com/office/powerpoint/2010/main" val="753583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出会い系サイト（サクラサイト）に対して</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弁護士に相談したら</a:t>
            </a:r>
            <a:r>
              <a:rPr kumimoji="1" lang="en-US" altLang="ja-JP" dirty="0" smtClean="0"/>
              <a:t>…</a:t>
            </a:r>
          </a:p>
          <a:p>
            <a:endParaRPr lang="en-US" altLang="ja-JP" dirty="0"/>
          </a:p>
          <a:p>
            <a:r>
              <a:rPr kumimoji="1" lang="ja-JP" altLang="en-US" dirty="0" smtClean="0"/>
              <a:t>①　とりあえずこれまでのメールの保存</a:t>
            </a:r>
            <a:endParaRPr kumimoji="1" lang="en-US" altLang="ja-JP" dirty="0" smtClean="0"/>
          </a:p>
          <a:p>
            <a:r>
              <a:rPr lang="ja-JP" altLang="en-US" dirty="0" smtClean="0"/>
              <a:t>②　クレジットカードであれば請求を止める</a:t>
            </a:r>
            <a:endParaRPr lang="en-US" altLang="ja-JP" dirty="0" smtClean="0"/>
          </a:p>
          <a:p>
            <a:r>
              <a:rPr kumimoji="1" lang="ja-JP" altLang="en-US" dirty="0"/>
              <a:t>　</a:t>
            </a:r>
            <a:r>
              <a:rPr kumimoji="1" lang="en-US" altLang="ja-JP" dirty="0" smtClean="0"/>
              <a:t>※</a:t>
            </a:r>
            <a:r>
              <a:rPr kumimoji="1" lang="ja-JP" altLang="en-US" dirty="0" smtClean="0"/>
              <a:t>割賦販売法「抗弁権の接続」の主張</a:t>
            </a:r>
            <a:endParaRPr kumimoji="1" lang="en-US" altLang="ja-JP" dirty="0" smtClean="0"/>
          </a:p>
          <a:p>
            <a:r>
              <a:rPr lang="ja-JP" altLang="en-US" dirty="0" smtClean="0"/>
              <a:t>③　カード会社や決済代行会社へ連絡</a:t>
            </a:r>
            <a:endParaRPr lang="en-US" altLang="ja-JP" dirty="0" smtClean="0"/>
          </a:p>
          <a:p>
            <a:r>
              <a:rPr kumimoji="1" lang="ja-JP" altLang="en-US" dirty="0" smtClean="0"/>
              <a:t>④　サイト運営業者の調査</a:t>
            </a:r>
            <a:endParaRPr kumimoji="1" lang="en-US" altLang="ja-JP" dirty="0" smtClean="0"/>
          </a:p>
          <a:p>
            <a:r>
              <a:rPr lang="ja-JP" altLang="en-US" dirty="0"/>
              <a:t>　</a:t>
            </a:r>
            <a:r>
              <a:rPr lang="en-US" altLang="ja-JP" dirty="0" smtClean="0"/>
              <a:t>※</a:t>
            </a:r>
            <a:r>
              <a:rPr lang="ja-JP" altLang="en-US" dirty="0" smtClean="0"/>
              <a:t>架空会社・ダミー会社が多い</a:t>
            </a:r>
            <a:endParaRPr lang="en-US" altLang="ja-JP" dirty="0" smtClean="0"/>
          </a:p>
          <a:p>
            <a:r>
              <a:rPr kumimoji="1" lang="ja-JP" altLang="en-US" dirty="0"/>
              <a:t>　</a:t>
            </a:r>
            <a:r>
              <a:rPr kumimoji="1" lang="en-US" altLang="ja-JP" dirty="0" smtClean="0"/>
              <a:t>※</a:t>
            </a:r>
            <a:r>
              <a:rPr kumimoji="1" lang="ja-JP" altLang="en-US" dirty="0" smtClean="0"/>
              <a:t>決済代行会社や資金決済業者の関係を利用　</a:t>
            </a:r>
            <a:endParaRPr kumimoji="1" lang="ja-JP" altLang="en-US" dirty="0"/>
          </a:p>
        </p:txBody>
      </p:sp>
    </p:spTree>
    <p:extLst>
      <p:ext uri="{BB962C8B-B14F-4D97-AF65-F5344CB8AC3E}">
        <p14:creationId xmlns:p14="http://schemas.microsoft.com/office/powerpoint/2010/main" val="2049378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ネズミ講・マルチ（まがい）商法</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①ネズミ講とは</a:t>
            </a:r>
            <a:endParaRPr kumimoji="1" lang="en-US" altLang="ja-JP" dirty="0" smtClean="0"/>
          </a:p>
          <a:p>
            <a:r>
              <a:rPr lang="ja-JP" altLang="en-US" dirty="0"/>
              <a:t>　ネズミ講と</a:t>
            </a:r>
            <a:r>
              <a:rPr lang="ja-JP" altLang="en-US" dirty="0" smtClean="0"/>
              <a:t>は，後</a:t>
            </a:r>
            <a:r>
              <a:rPr lang="ja-JP" altLang="en-US" dirty="0"/>
              <a:t>順位の加入者が支出した金銭等を先順位の加入者が受け取るという配当</a:t>
            </a:r>
            <a:r>
              <a:rPr lang="ja-JP" altLang="en-US" dirty="0" smtClean="0"/>
              <a:t>組織のこと。加入者</a:t>
            </a:r>
            <a:r>
              <a:rPr lang="ja-JP" altLang="en-US" dirty="0"/>
              <a:t>が無限に増加することが前提となっている</a:t>
            </a:r>
            <a:r>
              <a:rPr lang="ja-JP" altLang="en-US" dirty="0" smtClean="0"/>
              <a:t>が，</a:t>
            </a:r>
            <a:r>
              <a:rPr lang="en-US" altLang="ja-JP" dirty="0" smtClean="0"/>
              <a:t>1</a:t>
            </a:r>
            <a:r>
              <a:rPr lang="ja-JP" altLang="en-US" dirty="0"/>
              <a:t>人が</a:t>
            </a:r>
            <a:r>
              <a:rPr lang="en-US" altLang="ja-JP" dirty="0"/>
              <a:t>2</a:t>
            </a:r>
            <a:r>
              <a:rPr lang="ja-JP" altLang="en-US" dirty="0"/>
              <a:t>人づつ勧誘するだけ</a:t>
            </a:r>
            <a:r>
              <a:rPr lang="ja-JP" altLang="en-US" dirty="0" smtClean="0"/>
              <a:t>でも，</a:t>
            </a:r>
            <a:r>
              <a:rPr lang="en-US" altLang="ja-JP" dirty="0" smtClean="0"/>
              <a:t>27</a:t>
            </a:r>
            <a:r>
              <a:rPr lang="ja-JP" altLang="en-US" dirty="0"/>
              <a:t>代目には日本の人口を越えて</a:t>
            </a:r>
            <a:r>
              <a:rPr lang="ja-JP" altLang="en-US" dirty="0" smtClean="0"/>
              <a:t>しまう。</a:t>
            </a:r>
            <a:endParaRPr lang="en-US" altLang="ja-JP" dirty="0" smtClean="0"/>
          </a:p>
          <a:p>
            <a:r>
              <a:rPr kumimoji="1" lang="ja-JP" altLang="en-US" dirty="0"/>
              <a:t>　</a:t>
            </a:r>
            <a:r>
              <a:rPr kumimoji="1" lang="ja-JP" altLang="en-US" dirty="0" smtClean="0"/>
              <a:t>→「</a:t>
            </a:r>
            <a:r>
              <a:rPr lang="ja-JP" altLang="en-US" dirty="0" smtClean="0"/>
              <a:t>無限</a:t>
            </a:r>
            <a:r>
              <a:rPr lang="ja-JP" altLang="en-US" dirty="0"/>
              <a:t>連鎖講の防止に関する</a:t>
            </a:r>
            <a:r>
              <a:rPr lang="ja-JP" altLang="en-US" dirty="0" smtClean="0"/>
              <a:t>法律」により規制</a:t>
            </a:r>
            <a:endParaRPr lang="en-US" altLang="ja-JP" dirty="0" smtClean="0"/>
          </a:p>
          <a:p>
            <a:r>
              <a:rPr lang="ja-JP" altLang="en-US" dirty="0" smtClean="0"/>
              <a:t>②マルチ（まがい）商法とは</a:t>
            </a:r>
            <a:endParaRPr lang="en-US" altLang="ja-JP" dirty="0" smtClean="0"/>
          </a:p>
          <a:p>
            <a:r>
              <a:rPr lang="ja-JP" altLang="en-US" dirty="0" smtClean="0"/>
              <a:t>　商品</a:t>
            </a:r>
            <a:r>
              <a:rPr lang="ja-JP" altLang="en-US" dirty="0"/>
              <a:t>・</a:t>
            </a:r>
            <a:r>
              <a:rPr lang="ja-JP" altLang="en-US" dirty="0" smtClean="0"/>
              <a:t>サービス（</a:t>
            </a:r>
            <a:r>
              <a:rPr lang="ja-JP" altLang="en-US" dirty="0"/>
              <a:t>健康</a:t>
            </a:r>
            <a:r>
              <a:rPr lang="ja-JP" altLang="en-US" dirty="0" smtClean="0"/>
              <a:t>器具，化粧品，学習教材，出資</a:t>
            </a:r>
            <a:r>
              <a:rPr lang="ja-JP" altLang="en-US" dirty="0"/>
              <a:t>など</a:t>
            </a:r>
            <a:r>
              <a:rPr lang="ja-JP" altLang="en-US" dirty="0" smtClean="0"/>
              <a:t>）を</a:t>
            </a:r>
            <a:r>
              <a:rPr lang="ja-JP" altLang="en-US" dirty="0"/>
              <a:t>契約</a:t>
            </a:r>
            <a:r>
              <a:rPr lang="ja-JP" altLang="en-US" dirty="0" smtClean="0"/>
              <a:t>して，次</a:t>
            </a:r>
            <a:r>
              <a:rPr lang="ja-JP" altLang="en-US" dirty="0"/>
              <a:t>は自分が買い手を</a:t>
            </a:r>
            <a:r>
              <a:rPr lang="ja-JP" altLang="en-US" dirty="0" smtClean="0"/>
              <a:t>探し，買い手</a:t>
            </a:r>
            <a:r>
              <a:rPr lang="ja-JP" altLang="en-US" dirty="0"/>
              <a:t>が増えるごとにマージンが</a:t>
            </a:r>
            <a:r>
              <a:rPr lang="ja-JP" altLang="en-US" dirty="0" smtClean="0"/>
              <a:t>入る取引で，金銭を対象としない点でネズミ講と区別される。</a:t>
            </a:r>
            <a:endParaRPr lang="en-US" altLang="ja-JP" dirty="0" smtClean="0"/>
          </a:p>
          <a:p>
            <a:r>
              <a:rPr lang="ja-JP" altLang="en-US" dirty="0"/>
              <a:t>　</a:t>
            </a:r>
            <a:r>
              <a:rPr lang="ja-JP" altLang="en-US" dirty="0" smtClean="0"/>
              <a:t>→「特定商取引法」により規制</a:t>
            </a:r>
            <a:endParaRPr lang="en-US" altLang="ja-JP" dirty="0" smtClean="0"/>
          </a:p>
          <a:p>
            <a:endParaRPr kumimoji="1" lang="ja-JP" altLang="en-US" dirty="0"/>
          </a:p>
        </p:txBody>
      </p:sp>
    </p:spTree>
    <p:extLst>
      <p:ext uri="{BB962C8B-B14F-4D97-AF65-F5344CB8AC3E}">
        <p14:creationId xmlns:p14="http://schemas.microsoft.com/office/powerpoint/2010/main" val="194282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ネズミ講・マルチ（まがい）商法</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事例⑤</a:t>
            </a:r>
            <a:endParaRPr lang="en-US" altLang="ja-JP" dirty="0" smtClean="0"/>
          </a:p>
          <a:p>
            <a:r>
              <a:rPr lang="ja-JP" altLang="en-US" dirty="0"/>
              <a:t>　</a:t>
            </a:r>
            <a:r>
              <a:rPr lang="ja-JP" altLang="en-US" dirty="0" smtClean="0"/>
              <a:t>大学</a:t>
            </a:r>
            <a:r>
              <a:rPr lang="ja-JP" altLang="en-US" dirty="0"/>
              <a:t>のサークルの友人に「入れば人脈が広げられる組織がある」と</a:t>
            </a:r>
            <a:r>
              <a:rPr lang="ja-JP" altLang="en-US" dirty="0" smtClean="0"/>
              <a:t>誘われ，組織</a:t>
            </a:r>
            <a:r>
              <a:rPr lang="ja-JP" altLang="en-US" dirty="0"/>
              <a:t>の人と会った。「加入して仲間を増やせば将来につながる」とアピール</a:t>
            </a:r>
            <a:r>
              <a:rPr lang="ja-JP" altLang="en-US" dirty="0" smtClean="0"/>
              <a:t>され，将来</a:t>
            </a:r>
            <a:r>
              <a:rPr lang="ja-JP" altLang="en-US" dirty="0"/>
              <a:t>に漠然とした不安を持っていたこともあり興味を持った</a:t>
            </a:r>
            <a:r>
              <a:rPr lang="ja-JP" altLang="en-US" dirty="0" smtClean="0"/>
              <a:t>が，加入</a:t>
            </a:r>
            <a:r>
              <a:rPr lang="ja-JP" altLang="en-US" dirty="0"/>
              <a:t>するには約</a:t>
            </a:r>
            <a:r>
              <a:rPr lang="en-US" altLang="ja-JP" dirty="0"/>
              <a:t>50</a:t>
            </a:r>
            <a:r>
              <a:rPr lang="ja-JP" altLang="en-US" dirty="0"/>
              <a:t>万円の資産運用ソフトを購入する必要があると言われた。「学生で支払えない」と断った</a:t>
            </a:r>
            <a:r>
              <a:rPr lang="ja-JP" altLang="en-US" dirty="0" smtClean="0"/>
              <a:t>が，「</a:t>
            </a:r>
            <a:r>
              <a:rPr lang="ja-JP" altLang="en-US" dirty="0"/>
              <a:t>消費者金融で年齢や職業などを偽って借りればよい」と</a:t>
            </a:r>
            <a:r>
              <a:rPr lang="ja-JP" altLang="en-US" dirty="0" smtClean="0"/>
              <a:t>教えられ，借金</a:t>
            </a:r>
            <a:r>
              <a:rPr lang="ja-JP" altLang="en-US" dirty="0"/>
              <a:t>して支払った。この組織は人を紹介しソフト購入につながればマージンが入る</a:t>
            </a:r>
            <a:r>
              <a:rPr lang="ja-JP" altLang="en-US" dirty="0" smtClean="0"/>
              <a:t>らしい。</a:t>
            </a:r>
            <a:endParaRPr kumimoji="1" lang="ja-JP" altLang="en-US" dirty="0"/>
          </a:p>
        </p:txBody>
      </p:sp>
    </p:spTree>
    <p:extLst>
      <p:ext uri="{BB962C8B-B14F-4D97-AF65-F5344CB8AC3E}">
        <p14:creationId xmlns:p14="http://schemas.microsoft.com/office/powerpoint/2010/main" val="2164991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ネズミ講・マルチ（まがい）商法</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ja-JP" altLang="en-US" dirty="0" smtClean="0"/>
              <a:t>１．「</a:t>
            </a:r>
            <a:r>
              <a:rPr lang="ja-JP" altLang="en-US" dirty="0"/>
              <a:t>マルチ取引」</a:t>
            </a:r>
            <a:r>
              <a:rPr lang="ja-JP" altLang="en-US" dirty="0" smtClean="0"/>
              <a:t>は，友人，職場</a:t>
            </a:r>
            <a:r>
              <a:rPr lang="ja-JP" altLang="en-US" dirty="0"/>
              <a:t>や学校の</a:t>
            </a:r>
            <a:r>
              <a:rPr lang="ja-JP" altLang="en-US" dirty="0" smtClean="0"/>
              <a:t>知人，親戚</a:t>
            </a:r>
            <a:r>
              <a:rPr lang="ja-JP" altLang="en-US" dirty="0"/>
              <a:t>などの身近な人から</a:t>
            </a:r>
            <a:r>
              <a:rPr lang="ja-JP" altLang="en-US" dirty="0" smtClean="0"/>
              <a:t>誘われ，断りにくい</a:t>
            </a:r>
            <a:r>
              <a:rPr lang="ja-JP" altLang="en-US" dirty="0"/>
              <a:t>状況に陥る</a:t>
            </a:r>
            <a:r>
              <a:rPr lang="ja-JP" altLang="en-US" dirty="0" smtClean="0"/>
              <a:t>特徴</a:t>
            </a:r>
            <a:endParaRPr lang="en-US" altLang="ja-JP" dirty="0" smtClean="0"/>
          </a:p>
          <a:p>
            <a:r>
              <a:rPr lang="ja-JP" altLang="en-US" dirty="0"/>
              <a:t>　</a:t>
            </a:r>
            <a:r>
              <a:rPr lang="ja-JP" altLang="en-US" dirty="0" smtClean="0"/>
              <a:t>　最近はＳＮＳを利用する手口も</a:t>
            </a:r>
            <a:endParaRPr lang="en-US" altLang="ja-JP" dirty="0" smtClean="0"/>
          </a:p>
          <a:p>
            <a:endParaRPr lang="en-US" altLang="ja-JP" dirty="0"/>
          </a:p>
          <a:p>
            <a:r>
              <a:rPr lang="ja-JP" altLang="en-US" dirty="0" smtClean="0"/>
              <a:t>２．十分</a:t>
            </a:r>
            <a:r>
              <a:rPr lang="ja-JP" altLang="en-US" dirty="0"/>
              <a:t>なお金がない</a:t>
            </a:r>
            <a:r>
              <a:rPr lang="ja-JP" altLang="en-US" dirty="0" smtClean="0"/>
              <a:t>のに，「</a:t>
            </a:r>
            <a:r>
              <a:rPr lang="ja-JP" altLang="en-US" dirty="0"/>
              <a:t>すぐに儲かる」「簡単に儲かる」などの甘い言葉を</a:t>
            </a:r>
            <a:r>
              <a:rPr lang="ja-JP" altLang="en-US" dirty="0" smtClean="0"/>
              <a:t>信じて，安易</a:t>
            </a:r>
            <a:r>
              <a:rPr lang="ja-JP" altLang="en-US" dirty="0" smtClean="0"/>
              <a:t>に</a:t>
            </a:r>
            <a:r>
              <a:rPr lang="ja-JP" altLang="en-US" dirty="0"/>
              <a:t>契約しないこと。借金までして契約</a:t>
            </a:r>
            <a:r>
              <a:rPr lang="ja-JP" altLang="en-US" dirty="0" smtClean="0"/>
              <a:t>し，多重</a:t>
            </a:r>
            <a:r>
              <a:rPr lang="ja-JP" altLang="en-US" dirty="0"/>
              <a:t>債務等のトラブルになるケースも</a:t>
            </a:r>
            <a:r>
              <a:rPr lang="ja-JP" altLang="en-US" dirty="0" smtClean="0"/>
              <a:t>ある。</a:t>
            </a:r>
            <a:endParaRPr lang="en-US" altLang="ja-JP" dirty="0" smtClean="0"/>
          </a:p>
          <a:p>
            <a:endParaRPr lang="en-US" altLang="ja-JP" dirty="0"/>
          </a:p>
          <a:p>
            <a:r>
              <a:rPr lang="ja-JP" altLang="en-US" dirty="0" smtClean="0"/>
              <a:t>３．若年層</a:t>
            </a:r>
            <a:r>
              <a:rPr lang="ja-JP" altLang="en-US" dirty="0"/>
              <a:t>や高齢者</a:t>
            </a:r>
            <a:r>
              <a:rPr lang="ja-JP" altLang="en-US" dirty="0" smtClean="0"/>
              <a:t>など，トラブル</a:t>
            </a:r>
            <a:r>
              <a:rPr lang="ja-JP" altLang="en-US" dirty="0"/>
              <a:t>を抱えたまま誰にも相談</a:t>
            </a:r>
            <a:r>
              <a:rPr lang="ja-JP" altLang="en-US" dirty="0" smtClean="0"/>
              <a:t>できず，状況</a:t>
            </a:r>
            <a:r>
              <a:rPr lang="ja-JP" altLang="en-US" dirty="0"/>
              <a:t>を一層悪化させて</a:t>
            </a:r>
            <a:r>
              <a:rPr lang="ja-JP" altLang="en-US" dirty="0" smtClean="0"/>
              <a:t>しまう</a:t>
            </a:r>
            <a:r>
              <a:rPr lang="ja-JP" altLang="en-US" dirty="0"/>
              <a:t>ケースが</a:t>
            </a:r>
            <a:r>
              <a:rPr lang="ja-JP" altLang="en-US" dirty="0" smtClean="0"/>
              <a:t>ある。</a:t>
            </a:r>
            <a:endParaRPr kumimoji="1" lang="ja-JP" altLang="en-US" dirty="0"/>
          </a:p>
        </p:txBody>
      </p:sp>
    </p:spTree>
    <p:extLst>
      <p:ext uri="{BB962C8B-B14F-4D97-AF65-F5344CB8AC3E}">
        <p14:creationId xmlns:p14="http://schemas.microsoft.com/office/powerpoint/2010/main" val="1337263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solidFill>
                  <a:srgbClr val="FF0000"/>
                </a:solidFill>
              </a:rPr>
              <a:t>「ちば　しっかりさんプロジェクト」</a:t>
            </a:r>
            <a:r>
              <a:rPr lang="ja-JP" altLang="en-US" sz="2800" dirty="0" smtClean="0"/>
              <a:t>とは</a:t>
            </a:r>
            <a:endParaRPr kumimoji="1" lang="ja-JP" altLang="en-US" dirty="0"/>
          </a:p>
        </p:txBody>
      </p:sp>
      <p:sp>
        <p:nvSpPr>
          <p:cNvPr id="3" name="コンテンツ プレースホルダー 2"/>
          <p:cNvSpPr>
            <a:spLocks noGrp="1"/>
          </p:cNvSpPr>
          <p:nvPr>
            <p:ph idx="1"/>
          </p:nvPr>
        </p:nvSpPr>
        <p:spPr>
          <a:xfrm>
            <a:off x="502920" y="530352"/>
            <a:ext cx="8183880" cy="4626840"/>
          </a:xfrm>
        </p:spPr>
        <p:txBody>
          <a:bodyPr>
            <a:normAutofit fontScale="70000" lnSpcReduction="20000"/>
          </a:bodyPr>
          <a:lstStyle/>
          <a:p>
            <a:r>
              <a:rPr lang="ja-JP" altLang="en-US" dirty="0" smtClean="0"/>
              <a:t>　現在，千葉県</a:t>
            </a:r>
            <a:r>
              <a:rPr lang="ja-JP" altLang="en-US" dirty="0" smtClean="0"/>
              <a:t>消費者センターを</a:t>
            </a:r>
            <a:r>
              <a:rPr lang="ja-JP" altLang="en-US" dirty="0" smtClean="0"/>
              <a:t>はじめとする県内</a:t>
            </a:r>
            <a:r>
              <a:rPr lang="ja-JP" altLang="en-US" dirty="0" smtClean="0"/>
              <a:t>の相談窓口に</a:t>
            </a:r>
            <a:r>
              <a:rPr lang="ja-JP" altLang="en-US" dirty="0" smtClean="0"/>
              <a:t>は，消費生活について悩み</a:t>
            </a:r>
            <a:r>
              <a:rPr lang="ja-JP" altLang="en-US" dirty="0" smtClean="0"/>
              <a:t>を持つ方々</a:t>
            </a:r>
            <a:r>
              <a:rPr lang="ja-JP" altLang="en-US" dirty="0" smtClean="0"/>
              <a:t>から，年間</a:t>
            </a:r>
            <a:r>
              <a:rPr lang="ja-JP" altLang="en-US" dirty="0" smtClean="0"/>
              <a:t>「</a:t>
            </a:r>
            <a:r>
              <a:rPr lang="en-US" altLang="ja-JP" dirty="0" smtClean="0"/>
              <a:t>40,000</a:t>
            </a:r>
            <a:r>
              <a:rPr lang="ja-JP" altLang="en-US" dirty="0" smtClean="0"/>
              <a:t>件」を超す相談が寄せられて</a:t>
            </a:r>
            <a:r>
              <a:rPr lang="ja-JP" altLang="en-US" dirty="0" smtClean="0"/>
              <a:t>います。</a:t>
            </a:r>
            <a:r>
              <a:rPr lang="ja-JP" altLang="en-US" dirty="0" smtClean="0"/>
              <a:t>詐欺的</a:t>
            </a:r>
            <a:r>
              <a:rPr lang="ja-JP" altLang="en-US" dirty="0" smtClean="0"/>
              <a:t>な金融商品の勧誘・押し売り，送り付け商法，サクラサイト被害，さらには子どもを巻き込んだデジタルコンテンツの問題など，年々新しい問題が次々と発生しては拡大していきます。</a:t>
            </a:r>
            <a:endParaRPr lang="en-US" altLang="ja-JP" dirty="0" smtClean="0"/>
          </a:p>
          <a:p>
            <a:r>
              <a:rPr lang="ja-JP" altLang="en-US" dirty="0" smtClean="0"/>
              <a:t>　この</a:t>
            </a:r>
            <a:r>
              <a:rPr lang="ja-JP" altLang="en-US" dirty="0" smtClean="0"/>
              <a:t>ような消費者被害</a:t>
            </a:r>
            <a:r>
              <a:rPr lang="ja-JP" altLang="en-US" dirty="0" smtClean="0"/>
              <a:t>に逢ってしまった場合には，千葉県消費者センターに相談しましょう。</a:t>
            </a:r>
            <a:endParaRPr lang="en-US" altLang="ja-JP" dirty="0" smtClean="0"/>
          </a:p>
          <a:p>
            <a:r>
              <a:rPr lang="ja-JP" altLang="en-US" dirty="0"/>
              <a:t>　</a:t>
            </a:r>
            <a:r>
              <a:rPr lang="ja-JP" altLang="en-US" dirty="0" smtClean="0"/>
              <a:t>それでもまずはこのような消費者被害に</a:t>
            </a:r>
            <a:r>
              <a:rPr lang="ja-JP" altLang="en-US" dirty="0" smtClean="0"/>
              <a:t>遭わないことが大事です。そのため</a:t>
            </a:r>
            <a:r>
              <a:rPr lang="ja-JP" altLang="en-US" dirty="0" smtClean="0"/>
              <a:t>に</a:t>
            </a:r>
            <a:r>
              <a:rPr lang="ja-JP" altLang="en-US" dirty="0" smtClean="0"/>
              <a:t>は，消費者</a:t>
            </a:r>
            <a:r>
              <a:rPr lang="ja-JP" altLang="en-US" dirty="0" smtClean="0"/>
              <a:t>自身が「自ら考え自ら行動する</a:t>
            </a:r>
            <a:r>
              <a:rPr lang="ja-JP" altLang="en-US" dirty="0" smtClean="0"/>
              <a:t>」「</a:t>
            </a:r>
            <a:r>
              <a:rPr lang="ja-JP" altLang="en-US" dirty="0" smtClean="0"/>
              <a:t>自立した消費者」になっていくことが必要と言われて</a:t>
            </a:r>
            <a:r>
              <a:rPr lang="ja-JP" altLang="en-US" dirty="0" smtClean="0"/>
              <a:t>います。</a:t>
            </a:r>
            <a:endParaRPr lang="en-US" altLang="ja-JP" dirty="0" smtClean="0"/>
          </a:p>
          <a:p>
            <a:r>
              <a:rPr lang="ja-JP" altLang="en-US" dirty="0" smtClean="0"/>
              <a:t>　そこ</a:t>
            </a:r>
            <a:r>
              <a:rPr lang="ja-JP" altLang="en-US" dirty="0" smtClean="0"/>
              <a:t>で千葉県で</a:t>
            </a:r>
            <a:r>
              <a:rPr lang="ja-JP" altLang="en-US" dirty="0" smtClean="0"/>
              <a:t>は，県民</a:t>
            </a:r>
            <a:r>
              <a:rPr lang="ja-JP" altLang="en-US" dirty="0" smtClean="0"/>
              <a:t>の皆さんに消費者意識を高めて</a:t>
            </a:r>
            <a:r>
              <a:rPr lang="ja-JP" altLang="en-US" dirty="0" smtClean="0"/>
              <a:t>いただき，自立</a:t>
            </a:r>
            <a:r>
              <a:rPr lang="ja-JP" altLang="en-US" dirty="0" smtClean="0"/>
              <a:t>した賢い消費者になって</a:t>
            </a:r>
            <a:r>
              <a:rPr lang="ja-JP" altLang="en-US" dirty="0" smtClean="0"/>
              <a:t>いただくため，「</a:t>
            </a:r>
            <a:r>
              <a:rPr lang="ja-JP" altLang="en-US" dirty="0" smtClean="0">
                <a:solidFill>
                  <a:srgbClr val="FF0000"/>
                </a:solidFill>
              </a:rPr>
              <a:t>みんなで消費者力アップ！ちばしっかりさんプロジェクト</a:t>
            </a:r>
            <a:r>
              <a:rPr lang="ja-JP" altLang="en-US" dirty="0" smtClean="0"/>
              <a:t>」を立ち上げました</a:t>
            </a:r>
            <a:r>
              <a:rPr lang="ja-JP" altLang="en-US" dirty="0" smtClean="0"/>
              <a:t>。</a:t>
            </a:r>
            <a:endParaRPr lang="en-US" altLang="ja-JP" dirty="0" smtClean="0"/>
          </a:p>
          <a:p>
            <a:r>
              <a:rPr lang="ja-JP" altLang="en-US" dirty="0"/>
              <a:t>　</a:t>
            </a:r>
            <a:r>
              <a:rPr lang="ja-JP" altLang="en-US" dirty="0" smtClean="0"/>
              <a:t>劇団</a:t>
            </a:r>
            <a:r>
              <a:rPr lang="ja-JP" altLang="en-US" dirty="0" smtClean="0"/>
              <a:t>や</a:t>
            </a:r>
            <a:r>
              <a:rPr lang="ja-JP" altLang="en-US" dirty="0" smtClean="0"/>
              <a:t>落語家，弁護士</a:t>
            </a:r>
            <a:r>
              <a:rPr lang="ja-JP" altLang="en-US" dirty="0" smtClean="0"/>
              <a:t>などで構成した「しっかりさんキャラバン隊」を結成</a:t>
            </a:r>
            <a:r>
              <a:rPr lang="ja-JP" altLang="en-US" dirty="0" smtClean="0"/>
              <a:t>し，様々</a:t>
            </a:r>
            <a:r>
              <a:rPr lang="ja-JP" altLang="en-US" dirty="0" smtClean="0"/>
              <a:t>な世代を対象</a:t>
            </a:r>
            <a:r>
              <a:rPr lang="ja-JP" altLang="en-US" dirty="0" smtClean="0"/>
              <a:t>に，啓発</a:t>
            </a:r>
            <a:r>
              <a:rPr lang="ja-JP" altLang="en-US" dirty="0" smtClean="0"/>
              <a:t>活動を行って</a:t>
            </a:r>
            <a:r>
              <a:rPr lang="ja-JP" altLang="en-US" dirty="0" smtClean="0"/>
              <a:t>います。</a:t>
            </a:r>
            <a:endParaRPr lang="en-US" altLang="ja-JP" dirty="0" smtClean="0"/>
          </a:p>
        </p:txBody>
      </p:sp>
    </p:spTree>
    <p:extLst>
      <p:ext uri="{BB962C8B-B14F-4D97-AF65-F5344CB8AC3E}">
        <p14:creationId xmlns:p14="http://schemas.microsoft.com/office/powerpoint/2010/main" val="3188727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ネズミ講・マルチ（まがい）商法に対して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１．ネズミ講は犯罪！</a:t>
            </a:r>
            <a:endParaRPr kumimoji="1" lang="en-US" altLang="ja-JP" dirty="0" smtClean="0"/>
          </a:p>
          <a:p>
            <a:endParaRPr lang="en-US" altLang="ja-JP" dirty="0"/>
          </a:p>
          <a:p>
            <a:r>
              <a:rPr kumimoji="1" lang="ja-JP" altLang="en-US" dirty="0" smtClean="0"/>
              <a:t>２．マルチ商法はクーリングオフが可能</a:t>
            </a:r>
            <a:endParaRPr kumimoji="1" lang="en-US" altLang="ja-JP" dirty="0" smtClean="0"/>
          </a:p>
          <a:p>
            <a:r>
              <a:rPr lang="ja-JP" altLang="en-US" dirty="0"/>
              <a:t>　</a:t>
            </a:r>
            <a:r>
              <a:rPr lang="ja-JP" altLang="en-US" dirty="0" smtClean="0"/>
              <a:t>　ただし２０日以内</a:t>
            </a:r>
            <a:endParaRPr lang="en-US" altLang="ja-JP" dirty="0" smtClean="0"/>
          </a:p>
          <a:p>
            <a:r>
              <a:rPr kumimoji="1" lang="ja-JP" altLang="en-US" dirty="0"/>
              <a:t>　</a:t>
            </a:r>
            <a:r>
              <a:rPr kumimoji="1" lang="en-US" altLang="ja-JP" dirty="0" smtClean="0"/>
              <a:t>※</a:t>
            </a:r>
            <a:r>
              <a:rPr kumimoji="1" lang="ja-JP" altLang="en-US" dirty="0" smtClean="0"/>
              <a:t>クーリングオフ：無条件の法定解除権</a:t>
            </a:r>
            <a:endParaRPr kumimoji="1" lang="en-US" altLang="ja-JP" dirty="0" smtClean="0"/>
          </a:p>
          <a:p>
            <a:endParaRPr lang="en-US" altLang="ja-JP" dirty="0"/>
          </a:p>
          <a:p>
            <a:r>
              <a:rPr kumimoji="1" lang="ja-JP" altLang="en-US" dirty="0" smtClean="0"/>
              <a:t>３．「お金を借りてしまう」と大変</a:t>
            </a:r>
            <a:endParaRPr kumimoji="1" lang="ja-JP" altLang="en-US" dirty="0"/>
          </a:p>
        </p:txBody>
      </p:sp>
    </p:spTree>
    <p:extLst>
      <p:ext uri="{BB962C8B-B14F-4D97-AF65-F5344CB8AC3E}">
        <p14:creationId xmlns:p14="http://schemas.microsoft.com/office/powerpoint/2010/main" val="3828989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ネズミ講・マルチ（まがい）商法に対して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弁護士に相談したら</a:t>
            </a:r>
            <a:r>
              <a:rPr kumimoji="1" lang="en-US" altLang="ja-JP" dirty="0" smtClean="0"/>
              <a:t>…</a:t>
            </a:r>
          </a:p>
          <a:p>
            <a:endParaRPr lang="en-US" altLang="ja-JP" dirty="0"/>
          </a:p>
          <a:p>
            <a:r>
              <a:rPr kumimoji="1" lang="ja-JP" altLang="en-US" dirty="0" smtClean="0"/>
              <a:t>①　契約書を熟読する</a:t>
            </a:r>
            <a:endParaRPr kumimoji="1" lang="en-US" altLang="ja-JP" dirty="0" smtClean="0"/>
          </a:p>
          <a:p>
            <a:r>
              <a:rPr lang="ja-JP" altLang="en-US" dirty="0"/>
              <a:t>　</a:t>
            </a:r>
            <a:r>
              <a:rPr lang="en-US" altLang="ja-JP" dirty="0" smtClean="0"/>
              <a:t>※</a:t>
            </a:r>
            <a:r>
              <a:rPr lang="ja-JP" altLang="en-US" dirty="0" smtClean="0"/>
              <a:t>クーリングオフ適用の有無</a:t>
            </a:r>
            <a:endParaRPr lang="en-US" altLang="ja-JP" dirty="0" smtClean="0"/>
          </a:p>
          <a:p>
            <a:r>
              <a:rPr kumimoji="1" lang="ja-JP" altLang="en-US" dirty="0" smtClean="0"/>
              <a:t>②　どういう説明を受けたか再現</a:t>
            </a:r>
            <a:endParaRPr kumimoji="1" lang="en-US" altLang="ja-JP" dirty="0" smtClean="0"/>
          </a:p>
          <a:p>
            <a:r>
              <a:rPr lang="ja-JP" altLang="en-US" dirty="0"/>
              <a:t>　</a:t>
            </a:r>
            <a:r>
              <a:rPr lang="en-US" altLang="ja-JP" dirty="0" smtClean="0"/>
              <a:t>※</a:t>
            </a:r>
            <a:r>
              <a:rPr lang="ja-JP" altLang="en-US" dirty="0" smtClean="0"/>
              <a:t>「詐欺」「錯誤」など</a:t>
            </a:r>
            <a:endParaRPr lang="en-US" altLang="ja-JP" dirty="0" smtClean="0"/>
          </a:p>
          <a:p>
            <a:r>
              <a:rPr lang="ja-JP" altLang="en-US" dirty="0"/>
              <a:t>　</a:t>
            </a:r>
            <a:r>
              <a:rPr lang="en-US" altLang="ja-JP" dirty="0" smtClean="0"/>
              <a:t>※</a:t>
            </a:r>
            <a:r>
              <a:rPr lang="ja-JP" altLang="en-US" dirty="0" smtClean="0"/>
              <a:t>クーリングオフ妨害</a:t>
            </a:r>
            <a:endParaRPr lang="en-US" altLang="ja-JP" dirty="0" smtClean="0"/>
          </a:p>
          <a:p>
            <a:r>
              <a:rPr kumimoji="1" lang="ja-JP" altLang="en-US" dirty="0" smtClean="0"/>
              <a:t>③　中途解約</a:t>
            </a:r>
            <a:endParaRPr kumimoji="1" lang="ja-JP" altLang="en-US" dirty="0"/>
          </a:p>
        </p:txBody>
      </p:sp>
    </p:spTree>
    <p:extLst>
      <p:ext uri="{BB962C8B-B14F-4D97-AF65-F5344CB8AC3E}">
        <p14:creationId xmlns:p14="http://schemas.microsoft.com/office/powerpoint/2010/main" val="3483113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最後に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最低でもこれだけは</a:t>
            </a:r>
            <a:r>
              <a:rPr kumimoji="1" lang="en-US" altLang="ja-JP" dirty="0" smtClean="0"/>
              <a:t>…</a:t>
            </a:r>
          </a:p>
          <a:p>
            <a:endParaRPr kumimoji="1" lang="en-US" altLang="ja-JP" dirty="0" smtClean="0"/>
          </a:p>
          <a:p>
            <a:r>
              <a:rPr kumimoji="1" lang="ja-JP" altLang="en-US" dirty="0" smtClean="0"/>
              <a:t>１．契約について知ろう</a:t>
            </a:r>
            <a:endParaRPr kumimoji="1" lang="en-US" altLang="ja-JP" dirty="0" smtClean="0"/>
          </a:p>
          <a:p>
            <a:r>
              <a:rPr lang="ja-JP" altLang="en-US" dirty="0"/>
              <a:t>２</a:t>
            </a:r>
            <a:r>
              <a:rPr lang="ja-JP" altLang="en-US" dirty="0" smtClean="0"/>
              <a:t>．</a:t>
            </a:r>
            <a:r>
              <a:rPr kumimoji="1" lang="ja-JP" altLang="en-US" dirty="0" smtClean="0"/>
              <a:t>クレジットカードを知ろう</a:t>
            </a:r>
            <a:endParaRPr kumimoji="1" lang="en-US" altLang="ja-JP" dirty="0" smtClean="0"/>
          </a:p>
          <a:p>
            <a:r>
              <a:rPr lang="ja-JP" altLang="en-US" dirty="0"/>
              <a:t>３</a:t>
            </a:r>
            <a:r>
              <a:rPr lang="ja-JP" altLang="en-US" dirty="0" smtClean="0"/>
              <a:t>．安易にお金を借りない</a:t>
            </a:r>
            <a:endParaRPr lang="en-US" altLang="ja-JP" dirty="0" smtClean="0"/>
          </a:p>
          <a:p>
            <a:r>
              <a:rPr kumimoji="1" lang="ja-JP" altLang="en-US" dirty="0"/>
              <a:t>４</a:t>
            </a:r>
            <a:r>
              <a:rPr kumimoji="1" lang="ja-JP" altLang="en-US" dirty="0" smtClean="0"/>
              <a:t>．お金は簡単には儲からない</a:t>
            </a:r>
            <a:endParaRPr kumimoji="1" lang="en-US" altLang="ja-JP" dirty="0" smtClean="0"/>
          </a:p>
          <a:p>
            <a:r>
              <a:rPr lang="ja-JP" altLang="en-US" dirty="0"/>
              <a:t>５</a:t>
            </a:r>
            <a:r>
              <a:rPr lang="ja-JP" altLang="en-US" dirty="0" smtClean="0"/>
              <a:t>．だます人ほど「良い人」</a:t>
            </a:r>
            <a:endParaRPr lang="en-US" altLang="ja-JP" dirty="0" smtClean="0"/>
          </a:p>
          <a:p>
            <a:r>
              <a:rPr kumimoji="1" lang="ja-JP" altLang="en-US" dirty="0"/>
              <a:t>６</a:t>
            </a:r>
            <a:r>
              <a:rPr kumimoji="1" lang="ja-JP" altLang="en-US" dirty="0" smtClean="0"/>
              <a:t>．怖がらず，</a:t>
            </a:r>
            <a:r>
              <a:rPr kumimoji="1" lang="ja-JP" altLang="en-US" dirty="0" err="1" smtClean="0"/>
              <a:t>めんど</a:t>
            </a:r>
            <a:r>
              <a:rPr kumimoji="1" lang="ja-JP" altLang="en-US" dirty="0" smtClean="0"/>
              <a:t>くさがらずに相談を</a:t>
            </a:r>
            <a:endParaRPr kumimoji="1" lang="ja-JP" altLang="en-US" dirty="0"/>
          </a:p>
        </p:txBody>
      </p:sp>
      <p:pic>
        <p:nvPicPr>
          <p:cNvPr id="2050" name="Picture 2"/>
          <p:cNvPicPr>
            <a:picLocks noChangeAspect="1" noChangeArrowheads="1"/>
          </p:cNvPicPr>
          <p:nvPr/>
        </p:nvPicPr>
        <p:blipFill>
          <a:blip r:embed="rId2" cstate="print"/>
          <a:srcRect/>
          <a:stretch>
            <a:fillRect/>
          </a:stretch>
        </p:blipFill>
        <p:spPr bwMode="auto">
          <a:xfrm>
            <a:off x="2214546" y="5373216"/>
            <a:ext cx="4756592" cy="857232"/>
          </a:xfrm>
          <a:prstGeom prst="rect">
            <a:avLst/>
          </a:prstGeom>
          <a:noFill/>
          <a:ln w="9525">
            <a:noFill/>
            <a:miter lim="800000"/>
            <a:headEnd/>
            <a:tailEnd/>
          </a:ln>
          <a:effectLst/>
        </p:spPr>
      </p:pic>
    </p:spTree>
    <p:extLst>
      <p:ext uri="{BB962C8B-B14F-4D97-AF65-F5344CB8AC3E}">
        <p14:creationId xmlns:p14="http://schemas.microsoft.com/office/powerpoint/2010/main" val="3830489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solidFill>
                  <a:srgbClr val="FF0000"/>
                </a:solidFill>
              </a:rPr>
              <a:t>「ちば　しっかりさんプロジェクト」</a:t>
            </a:r>
            <a:r>
              <a:rPr lang="ja-JP" altLang="en-US" sz="2800" dirty="0"/>
              <a:t>とは</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　消費者教育という観点から見た場合，大学生は</a:t>
            </a:r>
            <a:r>
              <a:rPr lang="ja-JP" altLang="en-US" dirty="0"/>
              <a:t>「生活において自立を進め，消費生活のスタイルや価値観を確立し自らの行動を始める」</a:t>
            </a:r>
            <a:r>
              <a:rPr lang="ja-JP" altLang="en-US" dirty="0" smtClean="0"/>
              <a:t>時期と言われています。</a:t>
            </a:r>
            <a:endParaRPr lang="en-US" altLang="ja-JP" dirty="0" smtClean="0"/>
          </a:p>
          <a:p>
            <a:r>
              <a:rPr lang="ja-JP" altLang="en-US" dirty="0"/>
              <a:t>　</a:t>
            </a:r>
            <a:r>
              <a:rPr lang="ja-JP" altLang="en-US" dirty="0" smtClean="0"/>
              <a:t>「子どもでは済まされない」「でも完全に自立できる大人でもない」</a:t>
            </a:r>
            <a:endParaRPr lang="en-US" altLang="ja-JP" dirty="0" smtClean="0"/>
          </a:p>
          <a:p>
            <a:r>
              <a:rPr lang="ja-JP" altLang="en-US" dirty="0"/>
              <a:t>　</a:t>
            </a:r>
            <a:r>
              <a:rPr lang="ja-JP" altLang="en-US" dirty="0" smtClean="0"/>
              <a:t>より身近で具体的な素材から「取引社会のルール」を知り，考えること，相談すること</a:t>
            </a:r>
            <a:endParaRPr lang="en-US" altLang="ja-JP" dirty="0" smtClean="0"/>
          </a:p>
          <a:p>
            <a:endParaRPr lang="en-US" altLang="ja-JP" dirty="0"/>
          </a:p>
          <a:p>
            <a:endParaRPr kumimoji="1" lang="ja-JP" altLang="en-US" dirty="0"/>
          </a:p>
        </p:txBody>
      </p:sp>
    </p:spTree>
    <p:extLst>
      <p:ext uri="{BB962C8B-B14F-4D97-AF65-F5344CB8AC3E}">
        <p14:creationId xmlns:p14="http://schemas.microsoft.com/office/powerpoint/2010/main" val="178134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まずは設問</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①「契約」は契約書を作らない限り効力はない</a:t>
            </a:r>
            <a:endParaRPr kumimoji="1" lang="en-US" altLang="ja-JP" dirty="0" smtClean="0"/>
          </a:p>
          <a:p>
            <a:endParaRPr lang="en-US" altLang="ja-JP" dirty="0"/>
          </a:p>
          <a:p>
            <a:r>
              <a:rPr kumimoji="1" lang="ja-JP" altLang="en-US" dirty="0" smtClean="0"/>
              <a:t>②未成年者はどんなときでも契約を取り消すことができる</a:t>
            </a:r>
            <a:endParaRPr kumimoji="1" lang="en-US" altLang="ja-JP" dirty="0" smtClean="0"/>
          </a:p>
          <a:p>
            <a:endParaRPr lang="en-US" altLang="ja-JP" dirty="0"/>
          </a:p>
          <a:p>
            <a:r>
              <a:rPr kumimoji="1" lang="ja-JP" altLang="en-US" dirty="0" smtClean="0"/>
              <a:t>③「契約</a:t>
            </a:r>
            <a:r>
              <a:rPr kumimoji="1" lang="ja-JP" altLang="en-US" smtClean="0"/>
              <a:t>」は，気に入れなければ</a:t>
            </a:r>
            <a:r>
              <a:rPr kumimoji="1" lang="ja-JP" altLang="en-US" dirty="0" smtClean="0"/>
              <a:t>いつでも</a:t>
            </a:r>
            <a:r>
              <a:rPr kumimoji="1" lang="ja-JP" altLang="en-US" smtClean="0"/>
              <a:t>「なかったこと」</a:t>
            </a:r>
            <a:r>
              <a:rPr kumimoji="1" lang="ja-JP" altLang="en-US" dirty="0" smtClean="0"/>
              <a:t>にすることができる</a:t>
            </a:r>
            <a:endParaRPr kumimoji="1" lang="en-US" altLang="ja-JP" dirty="0" smtClean="0"/>
          </a:p>
          <a:p>
            <a:endParaRPr lang="en-US" altLang="ja-JP" dirty="0"/>
          </a:p>
        </p:txBody>
      </p:sp>
    </p:spTree>
    <p:extLst>
      <p:ext uri="{BB962C8B-B14F-4D97-AF65-F5344CB8AC3E}">
        <p14:creationId xmlns:p14="http://schemas.microsoft.com/office/powerpoint/2010/main" val="3188727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まずは設問</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④「千葉県消費生活センター」</a:t>
            </a:r>
            <a:endParaRPr kumimoji="1" lang="en-US" altLang="ja-JP" dirty="0" smtClean="0"/>
          </a:p>
          <a:p>
            <a:r>
              <a:rPr lang="ja-JP" altLang="en-US" dirty="0"/>
              <a:t>　「千葉県消費者</a:t>
            </a:r>
            <a:r>
              <a:rPr lang="ja-JP" altLang="en-US" dirty="0" smtClean="0"/>
              <a:t>センター」</a:t>
            </a:r>
            <a:endParaRPr lang="en-US" altLang="ja-JP" dirty="0" smtClean="0"/>
          </a:p>
          <a:p>
            <a:r>
              <a:rPr kumimoji="1" lang="ja-JP" altLang="en-US" dirty="0"/>
              <a:t>　</a:t>
            </a:r>
            <a:r>
              <a:rPr kumimoji="1" lang="ja-JP" altLang="en-US" dirty="0" smtClean="0"/>
              <a:t>どちらが正しい？</a:t>
            </a:r>
            <a:endParaRPr kumimoji="1" lang="en-US" altLang="ja-JP" dirty="0" smtClean="0"/>
          </a:p>
          <a:p>
            <a:endParaRPr lang="en-US" altLang="ja-JP" dirty="0"/>
          </a:p>
          <a:p>
            <a:r>
              <a:rPr kumimoji="1" lang="ja-JP" altLang="en-US" dirty="0" smtClean="0"/>
              <a:t>⑤流山市にも消費生活センターはある？</a:t>
            </a:r>
            <a:endParaRPr kumimoji="1" lang="en-US" altLang="ja-JP" dirty="0" smtClean="0"/>
          </a:p>
          <a:p>
            <a:endParaRPr lang="en-US" altLang="ja-JP" dirty="0"/>
          </a:p>
          <a:p>
            <a:r>
              <a:rPr kumimoji="1" lang="ja-JP" altLang="en-US" dirty="0" smtClean="0"/>
              <a:t>⑥「流山市消費生活センター」</a:t>
            </a:r>
            <a:endParaRPr kumimoji="1" lang="en-US" altLang="ja-JP" dirty="0" smtClean="0"/>
          </a:p>
          <a:p>
            <a:r>
              <a:rPr lang="ja-JP" altLang="en-US" dirty="0"/>
              <a:t>　</a:t>
            </a:r>
            <a:r>
              <a:rPr lang="ja-JP" altLang="en-US" dirty="0" smtClean="0"/>
              <a:t>「流山市消費者センター」</a:t>
            </a:r>
            <a:endParaRPr lang="en-US" altLang="ja-JP" dirty="0" smtClean="0"/>
          </a:p>
          <a:p>
            <a:r>
              <a:rPr kumimoji="1" lang="ja-JP" altLang="en-US" dirty="0"/>
              <a:t>　</a:t>
            </a:r>
            <a:r>
              <a:rPr lang="ja-JP" altLang="en-US" dirty="0"/>
              <a:t>どちらが正しい？</a:t>
            </a:r>
            <a:endParaRPr kumimoji="1" lang="ja-JP" altLang="en-US" dirty="0"/>
          </a:p>
        </p:txBody>
      </p:sp>
    </p:spTree>
    <p:extLst>
      <p:ext uri="{BB962C8B-B14F-4D97-AF65-F5344CB8AC3E}">
        <p14:creationId xmlns:p14="http://schemas.microsoft.com/office/powerpoint/2010/main" val="1585953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「契約」とは</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①　「申込」と「承諾」の合致</a:t>
            </a:r>
            <a:endParaRPr kumimoji="1" lang="en-US" altLang="ja-JP" dirty="0" smtClean="0"/>
          </a:p>
          <a:p>
            <a:r>
              <a:rPr lang="ja-JP" altLang="en-US" dirty="0" smtClean="0"/>
              <a:t>②　基本的には諾成</a:t>
            </a:r>
            <a:endParaRPr lang="en-US" altLang="ja-JP" dirty="0" smtClean="0"/>
          </a:p>
          <a:p>
            <a:r>
              <a:rPr kumimoji="1" lang="ja-JP" altLang="en-US" dirty="0" smtClean="0"/>
              <a:t>③　「権利」と「義務」が発生する</a:t>
            </a:r>
            <a:endParaRPr kumimoji="1" lang="en-US" altLang="ja-JP" dirty="0" smtClean="0"/>
          </a:p>
          <a:p>
            <a:r>
              <a:rPr lang="ja-JP" altLang="en-US" dirty="0" smtClean="0"/>
              <a:t>④　原則として「解消」はできない</a:t>
            </a:r>
            <a:endParaRPr lang="en-US" altLang="ja-JP" dirty="0" smtClean="0"/>
          </a:p>
          <a:p>
            <a:r>
              <a:rPr kumimoji="1" lang="ja-JP" altLang="en-US" dirty="0"/>
              <a:t>　</a:t>
            </a:r>
            <a:r>
              <a:rPr lang="ja-JP" altLang="en-US" dirty="0" smtClean="0"/>
              <a:t>・取消→未成年者・詐欺・強迫</a:t>
            </a:r>
            <a:endParaRPr lang="en-US" altLang="ja-JP" dirty="0" smtClean="0"/>
          </a:p>
          <a:p>
            <a:r>
              <a:rPr kumimoji="1" lang="ja-JP" altLang="en-US" dirty="0"/>
              <a:t>　</a:t>
            </a:r>
            <a:r>
              <a:rPr kumimoji="1" lang="ja-JP" altLang="en-US" dirty="0" smtClean="0"/>
              <a:t>・無効→錯誤・公序良俗違反</a:t>
            </a:r>
            <a:endParaRPr kumimoji="1" lang="en-US" altLang="ja-JP" dirty="0" smtClean="0"/>
          </a:p>
          <a:p>
            <a:r>
              <a:rPr lang="ja-JP" altLang="en-US" dirty="0"/>
              <a:t>　</a:t>
            </a:r>
            <a:r>
              <a:rPr lang="ja-JP" altLang="en-US" dirty="0" smtClean="0"/>
              <a:t>・解除→債務不履行・合意・法定</a:t>
            </a:r>
            <a:endParaRPr lang="en-US" altLang="ja-JP" dirty="0" smtClean="0"/>
          </a:p>
          <a:p>
            <a:r>
              <a:rPr lang="ja-JP" altLang="en-US" dirty="0" smtClean="0"/>
              <a:t>⑤　「権利」と「義務」が果たされれば終了</a:t>
            </a:r>
            <a:endParaRPr lang="en-US" altLang="ja-JP" dirty="0"/>
          </a:p>
        </p:txBody>
      </p:sp>
    </p:spTree>
    <p:extLst>
      <p:ext uri="{BB962C8B-B14F-4D97-AF65-F5344CB8AC3E}">
        <p14:creationId xmlns:p14="http://schemas.microsoft.com/office/powerpoint/2010/main" val="3200605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ワンクリック詐欺</a:t>
            </a:r>
            <a:endParaRPr kumimoji="1" lang="ja-JP" altLang="en-US" dirty="0"/>
          </a:p>
        </p:txBody>
      </p:sp>
      <p:sp>
        <p:nvSpPr>
          <p:cNvPr id="3" name="コンテンツ プレースホルダー 2"/>
          <p:cNvSpPr>
            <a:spLocks noGrp="1"/>
          </p:cNvSpPr>
          <p:nvPr>
            <p:ph idx="1"/>
          </p:nvPr>
        </p:nvSpPr>
        <p:spPr>
          <a:xfrm>
            <a:off x="502920" y="746376"/>
            <a:ext cx="8183880" cy="4626840"/>
          </a:xfrm>
        </p:spPr>
        <p:txBody>
          <a:bodyPr>
            <a:normAutofit fontScale="85000" lnSpcReduction="10000"/>
          </a:bodyPr>
          <a:lstStyle/>
          <a:p>
            <a:r>
              <a:rPr lang="ja-JP" altLang="en-US" dirty="0" smtClean="0"/>
              <a:t>事例①</a:t>
            </a:r>
            <a:endParaRPr lang="en-US" altLang="ja-JP" dirty="0" smtClean="0"/>
          </a:p>
          <a:p>
            <a:r>
              <a:rPr lang="ja-JP" altLang="en-US" dirty="0"/>
              <a:t>　</a:t>
            </a:r>
            <a:r>
              <a:rPr lang="ja-JP" altLang="en-US" dirty="0" smtClean="0"/>
              <a:t>携帯</a:t>
            </a:r>
            <a:r>
              <a:rPr lang="ja-JP" altLang="en-US" dirty="0"/>
              <a:t>電話で女性アナウンサー名で検索</a:t>
            </a:r>
            <a:r>
              <a:rPr lang="ja-JP" altLang="en-US" dirty="0" smtClean="0"/>
              <a:t>し，サイト</a:t>
            </a:r>
            <a:r>
              <a:rPr lang="ja-JP" altLang="en-US" dirty="0"/>
              <a:t>を閲覧していたら</a:t>
            </a:r>
            <a:r>
              <a:rPr lang="ja-JP" altLang="en-US" dirty="0" smtClean="0"/>
              <a:t>突然，無料</a:t>
            </a:r>
            <a:r>
              <a:rPr lang="ja-JP" altLang="en-US" dirty="0"/>
              <a:t>アダルト動画</a:t>
            </a:r>
            <a:r>
              <a:rPr lang="ja-JP" altLang="en-US" dirty="0" smtClean="0"/>
              <a:t>サイト</a:t>
            </a:r>
            <a:r>
              <a:rPr lang="ja-JP" altLang="en-US" dirty="0"/>
              <a:t>につながった</a:t>
            </a:r>
            <a:r>
              <a:rPr lang="ja-JP" altLang="en-US" dirty="0" smtClean="0"/>
              <a:t>。</a:t>
            </a:r>
            <a:endParaRPr lang="en-US" altLang="ja-JP" dirty="0" smtClean="0"/>
          </a:p>
          <a:p>
            <a:r>
              <a:rPr lang="ja-JP" altLang="en-US" dirty="0"/>
              <a:t>　</a:t>
            </a:r>
            <a:r>
              <a:rPr lang="ja-JP" altLang="en-US" dirty="0" smtClean="0"/>
              <a:t>興味本</a:t>
            </a:r>
            <a:r>
              <a:rPr lang="ja-JP" altLang="en-US" dirty="0"/>
              <a:t>位で閲覧を</a:t>
            </a:r>
            <a:r>
              <a:rPr lang="ja-JP" altLang="en-US" dirty="0" smtClean="0"/>
              <a:t>続け，「</a:t>
            </a:r>
            <a:r>
              <a:rPr lang="ja-JP" altLang="en-US" dirty="0"/>
              <a:t>あなたは </a:t>
            </a:r>
            <a:r>
              <a:rPr lang="en-US" altLang="ja-JP" dirty="0"/>
              <a:t>18 </a:t>
            </a:r>
            <a:r>
              <a:rPr lang="ja-JP" altLang="en-US" dirty="0"/>
              <a:t>歳以上ですか」という画面に年齢を入力</a:t>
            </a:r>
            <a:r>
              <a:rPr lang="ja-JP" altLang="en-US" dirty="0" smtClean="0"/>
              <a:t>し，ダウンロードボタン</a:t>
            </a:r>
            <a:r>
              <a:rPr lang="ja-JP" altLang="en-US" dirty="0"/>
              <a:t>を押したら「登録ありがとうございます。</a:t>
            </a:r>
            <a:r>
              <a:rPr lang="en-US" altLang="ja-JP" dirty="0"/>
              <a:t>90 </a:t>
            </a:r>
            <a:r>
              <a:rPr lang="ja-JP" altLang="en-US" dirty="0"/>
              <a:t>日間見放題 </a:t>
            </a:r>
            <a:r>
              <a:rPr lang="en-US" altLang="ja-JP" dirty="0"/>
              <a:t>39,800 </a:t>
            </a:r>
            <a:r>
              <a:rPr lang="ja-JP" altLang="en-US" dirty="0"/>
              <a:t>円」と表示</a:t>
            </a:r>
            <a:r>
              <a:rPr lang="ja-JP" altLang="en-US" dirty="0" smtClean="0"/>
              <a:t>された</a:t>
            </a:r>
            <a:r>
              <a:rPr lang="ja-JP" altLang="en-US" dirty="0"/>
              <a:t>。携帯電話の画面には携帯電話会社名や個人ＩＤ番号の</a:t>
            </a:r>
            <a:r>
              <a:rPr lang="ja-JP" altLang="en-US" dirty="0" smtClean="0"/>
              <a:t>ほか，「</a:t>
            </a:r>
            <a:r>
              <a:rPr lang="en-US" altLang="ja-JP" dirty="0"/>
              <a:t>3 </a:t>
            </a:r>
            <a:r>
              <a:rPr lang="ja-JP" altLang="en-US" dirty="0"/>
              <a:t>日以内に入金を確認できない</a:t>
            </a:r>
            <a:r>
              <a:rPr lang="ja-JP" altLang="en-US" dirty="0" smtClean="0"/>
              <a:t>とき</a:t>
            </a:r>
            <a:r>
              <a:rPr lang="ja-JP" altLang="en-US" dirty="0" smtClean="0"/>
              <a:t>は，不正</a:t>
            </a:r>
            <a:r>
              <a:rPr lang="ja-JP" altLang="en-US" dirty="0"/>
              <a:t>アクセスの被害届を出す。架空請求やワンクリック詐欺ではない」とも記載</a:t>
            </a:r>
            <a:r>
              <a:rPr lang="ja-JP" altLang="en-US" dirty="0" smtClean="0"/>
              <a:t>されて</a:t>
            </a:r>
            <a:r>
              <a:rPr lang="ja-JP" altLang="en-US" dirty="0"/>
              <a:t>いた。</a:t>
            </a:r>
            <a:r>
              <a:rPr lang="ja-JP" altLang="en-US" dirty="0" smtClean="0"/>
              <a:t> </a:t>
            </a:r>
            <a:endParaRPr lang="en-US" altLang="ja-JP" dirty="0" smtClean="0"/>
          </a:p>
          <a:p>
            <a:r>
              <a:rPr lang="ja-JP" altLang="en-US" dirty="0" smtClean="0"/>
              <a:t>　その後</a:t>
            </a:r>
            <a:r>
              <a:rPr lang="ja-JP" altLang="en-US" dirty="0" smtClean="0"/>
              <a:t>も，パソコン</a:t>
            </a:r>
            <a:r>
              <a:rPr lang="ja-JP" altLang="en-US" dirty="0"/>
              <a:t>を立ち上げる度に請求</a:t>
            </a:r>
            <a:r>
              <a:rPr lang="ja-JP" altLang="en-US" dirty="0" smtClean="0"/>
              <a:t>画面</a:t>
            </a:r>
            <a:r>
              <a:rPr lang="ja-JP" altLang="en-US" dirty="0"/>
              <a:t>が現れて消すことができない。</a:t>
            </a:r>
            <a:endParaRPr kumimoji="1" lang="ja-JP" altLang="en-US" dirty="0"/>
          </a:p>
        </p:txBody>
      </p:sp>
    </p:spTree>
    <p:extLst>
      <p:ext uri="{BB962C8B-B14F-4D97-AF65-F5344CB8AC3E}">
        <p14:creationId xmlns:p14="http://schemas.microsoft.com/office/powerpoint/2010/main" val="2687178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ワンクリック詐欺</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事例②</a:t>
            </a:r>
            <a:endParaRPr lang="en-US" altLang="ja-JP" dirty="0" smtClean="0"/>
          </a:p>
          <a:p>
            <a:r>
              <a:rPr lang="ja-JP" altLang="en-US" dirty="0" smtClean="0"/>
              <a:t>　携帯</a:t>
            </a:r>
            <a:r>
              <a:rPr lang="ja-JP" altLang="en-US" dirty="0"/>
              <a:t>電話の無料占いサイトに登録した</a:t>
            </a:r>
            <a:r>
              <a:rPr lang="ja-JP" altLang="en-US" dirty="0" smtClean="0"/>
              <a:t>ところ，同時</a:t>
            </a:r>
            <a:r>
              <a:rPr lang="ja-JP" altLang="en-US" dirty="0"/>
              <a:t>に出会い系サイトにも登録となったよう</a:t>
            </a:r>
            <a:r>
              <a:rPr lang="ja-JP" altLang="en-US" dirty="0" smtClean="0"/>
              <a:t>で，出会い系</a:t>
            </a:r>
            <a:r>
              <a:rPr lang="ja-JP" altLang="en-US" dirty="0"/>
              <a:t>サイトからメールが送られてきた。そのサイトにアクセスしたら後払い購入と</a:t>
            </a:r>
            <a:r>
              <a:rPr lang="ja-JP" altLang="en-US" dirty="0" smtClean="0"/>
              <a:t>なり，</a:t>
            </a:r>
            <a:r>
              <a:rPr lang="en-US" altLang="ja-JP" dirty="0" smtClean="0"/>
              <a:t>3,000</a:t>
            </a:r>
            <a:r>
              <a:rPr lang="ja-JP" altLang="en-US" dirty="0" smtClean="0"/>
              <a:t>円</a:t>
            </a:r>
            <a:r>
              <a:rPr lang="ja-JP" altLang="en-US" dirty="0"/>
              <a:t>を請求をされた。退会申し込みのメールを送った</a:t>
            </a:r>
            <a:r>
              <a:rPr lang="ja-JP" altLang="en-US" dirty="0" smtClean="0"/>
              <a:t>が，料金</a:t>
            </a:r>
            <a:r>
              <a:rPr lang="ja-JP" altLang="en-US" dirty="0"/>
              <a:t>を支払わなければ退会できないようだ。 </a:t>
            </a:r>
            <a:endParaRPr kumimoji="1" lang="ja-JP" altLang="en-US" dirty="0"/>
          </a:p>
        </p:txBody>
      </p:sp>
    </p:spTree>
    <p:extLst>
      <p:ext uri="{BB962C8B-B14F-4D97-AF65-F5344CB8AC3E}">
        <p14:creationId xmlns:p14="http://schemas.microsoft.com/office/powerpoint/2010/main" val="631868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ワンクリック詐欺</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en-US" altLang="ja-JP" sz="1100" dirty="0" smtClean="0"/>
              <a:t>※</a:t>
            </a:r>
            <a:r>
              <a:rPr kumimoji="1" lang="ja-JP" altLang="en-US" sz="1100" dirty="0" smtClean="0"/>
              <a:t>警視庁ＨＰ</a:t>
            </a:r>
            <a:endParaRPr kumimoji="1" lang="ja-JP" altLang="en-US" sz="11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571048"/>
            <a:ext cx="5929659" cy="48426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33979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シック">
  <a:themeElements>
    <a:clrScheme name="シック">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シック">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465</TotalTime>
  <Words>316</Words>
  <Application>Microsoft Office PowerPoint</Application>
  <PresentationFormat>画面に合わせる (4:3)</PresentationFormat>
  <Paragraphs>142</Paragraphs>
  <Slides>22</Slides>
  <Notes>0</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シック</vt:lpstr>
      <vt:lpstr> だまされない！！　 身近な落とし穴</vt:lpstr>
      <vt:lpstr>「ちば　しっかりさんプロジェクト」とは</vt:lpstr>
      <vt:lpstr>「ちば　しっかりさんプロジェクト」とは</vt:lpstr>
      <vt:lpstr>まずは設問</vt:lpstr>
      <vt:lpstr>まずは設問</vt:lpstr>
      <vt:lpstr>「契約」とは</vt:lpstr>
      <vt:lpstr>ワンクリック詐欺</vt:lpstr>
      <vt:lpstr>ワンクリック詐欺</vt:lpstr>
      <vt:lpstr>ワンクリック詐欺</vt:lpstr>
      <vt:lpstr>ワンクリック詐欺</vt:lpstr>
      <vt:lpstr>ワンクリック詐欺に対して</vt:lpstr>
      <vt:lpstr>ワンクリック詐欺に対して</vt:lpstr>
      <vt:lpstr>出会い系サイト（サクラサイト）被害</vt:lpstr>
      <vt:lpstr>出会い系サイト（サクラサイト）被害</vt:lpstr>
      <vt:lpstr>出会い系サイト（サクラサイト）に対して</vt:lpstr>
      <vt:lpstr>出会い系サイト（サクラサイト）に対して</vt:lpstr>
      <vt:lpstr>ネズミ講・マルチ（まがい）商法</vt:lpstr>
      <vt:lpstr>ネズミ講・マルチ（まがい）商法</vt:lpstr>
      <vt:lpstr>ネズミ講・マルチ（まがい）商法</vt:lpstr>
      <vt:lpstr>ネズミ講・マルチ（まがい）商法に対して</vt:lpstr>
      <vt:lpstr>ネズミ講・マルチ（まがい）商法に対して</vt:lpstr>
      <vt:lpstr>最後に</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だまされない！！　 身近な落とし穴</dc:title>
  <dc:creator>tsuneoka</dc:creator>
  <cp:lastModifiedBy>tsuneoka</cp:lastModifiedBy>
  <cp:revision>18</cp:revision>
  <dcterms:created xsi:type="dcterms:W3CDTF">2013-09-19T04:55:14Z</dcterms:created>
  <dcterms:modified xsi:type="dcterms:W3CDTF">2013-09-30T23:39:00Z</dcterms:modified>
</cp:coreProperties>
</file>