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45"/>
  </p:normalViewPr>
  <p:slideViewPr>
    <p:cSldViewPr snapToGrid="0" snapToObjects="1">
      <p:cViewPr varScale="1">
        <p:scale>
          <a:sx n="73" d="100"/>
          <a:sy n="73" d="100"/>
        </p:scale>
        <p:origin x="32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29902-5216-C743-BD00-1C203777BA51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0FE61-C99F-1345-912E-C63825410F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544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10FE61-C99F-1345-912E-C63825410F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520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E1FC-92A7-C24A-8ADB-DCA55525FF4F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3740-A1EE-D645-87F3-55BE03FED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91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E1FC-92A7-C24A-8ADB-DCA55525FF4F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3740-A1EE-D645-87F3-55BE03FED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07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E1FC-92A7-C24A-8ADB-DCA55525FF4F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3740-A1EE-D645-87F3-55BE03FED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45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E1FC-92A7-C24A-8ADB-DCA55525FF4F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3740-A1EE-D645-87F3-55BE03FED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86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E1FC-92A7-C24A-8ADB-DCA55525FF4F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3740-A1EE-D645-87F3-55BE03FED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874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E1FC-92A7-C24A-8ADB-DCA55525FF4F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3740-A1EE-D645-87F3-55BE03FED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34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E1FC-92A7-C24A-8ADB-DCA55525FF4F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3740-A1EE-D645-87F3-55BE03FED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83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E1FC-92A7-C24A-8ADB-DCA55525FF4F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3740-A1EE-D645-87F3-55BE03FED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16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E1FC-92A7-C24A-8ADB-DCA55525FF4F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3740-A1EE-D645-87F3-55BE03FED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43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E1FC-92A7-C24A-8ADB-DCA55525FF4F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3740-A1EE-D645-87F3-55BE03FED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64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E1FC-92A7-C24A-8ADB-DCA55525FF4F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13740-A1EE-D645-87F3-55BE03FED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230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3E1FC-92A7-C24A-8ADB-DCA55525FF4F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13740-A1EE-D645-87F3-55BE03FED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4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10C72027-1696-95E9-B22E-9F8DCFFAE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3167"/>
            <a:ext cx="6858000" cy="521343"/>
          </a:xfrm>
        </p:spPr>
        <p:txBody>
          <a:bodyPr anchor="ctr">
            <a:noAutofit/>
          </a:bodyPr>
          <a:lstStyle/>
          <a:p>
            <a:r>
              <a:rPr lang="ja-JP" altLang="en-US" sz="1600">
                <a:latin typeface="Meiryo UI" panose="020B0604030504040204" pitchFamily="34" charset="-128"/>
                <a:ea typeface="Meiryo UI" panose="020B0604030504040204" pitchFamily="34" charset="-128"/>
              </a:rPr>
              <a:t>千葉県総合型地域スポーツクラブ連絡協議会　スポネットちば</a:t>
            </a:r>
            <a:r>
              <a:rPr lang="en-US" altLang="ja-JP" sz="1600" dirty="0">
                <a:latin typeface="Meiryo UI" panose="020B0604030504040204" pitchFamily="34" charset="-128"/>
                <a:ea typeface="Meiryo UI" panose="020B0604030504040204" pitchFamily="34" charset="-128"/>
              </a:rPr>
              <a:t>2024</a:t>
            </a:r>
            <a:endParaRPr lang="ja-JP" altLang="en-US" sz="1600"/>
          </a:p>
        </p:txBody>
      </p:sp>
      <p:graphicFrame>
        <p:nvGraphicFramePr>
          <p:cNvPr id="18" name="表 20">
            <a:extLst>
              <a:ext uri="{FF2B5EF4-FFF2-40B4-BE49-F238E27FC236}">
                <a16:creationId xmlns:a16="http://schemas.microsoft.com/office/drawing/2014/main" id="{847470D6-0FF8-1901-9963-9C2BD8C349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419096"/>
              </p:ext>
            </p:extLst>
          </p:nvPr>
        </p:nvGraphicFramePr>
        <p:xfrm>
          <a:off x="514350" y="7298452"/>
          <a:ext cx="582930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168">
                  <a:extLst>
                    <a:ext uri="{9D8B030D-6E8A-4147-A177-3AD203B41FA5}">
                      <a16:colId xmlns:a16="http://schemas.microsoft.com/office/drawing/2014/main" val="231739748"/>
                    </a:ext>
                  </a:extLst>
                </a:gridCol>
                <a:gridCol w="1677682">
                  <a:extLst>
                    <a:ext uri="{9D8B030D-6E8A-4147-A177-3AD203B41FA5}">
                      <a16:colId xmlns:a16="http://schemas.microsoft.com/office/drawing/2014/main" val="2280482496"/>
                    </a:ext>
                  </a:extLst>
                </a:gridCol>
                <a:gridCol w="608781">
                  <a:extLst>
                    <a:ext uri="{9D8B030D-6E8A-4147-A177-3AD203B41FA5}">
                      <a16:colId xmlns:a16="http://schemas.microsoft.com/office/drawing/2014/main" val="3006057282"/>
                    </a:ext>
                  </a:extLst>
                </a:gridCol>
                <a:gridCol w="1592825">
                  <a:extLst>
                    <a:ext uri="{9D8B030D-6E8A-4147-A177-3AD203B41FA5}">
                      <a16:colId xmlns:a16="http://schemas.microsoft.com/office/drawing/2014/main" val="2857095502"/>
                    </a:ext>
                  </a:extLst>
                </a:gridCol>
                <a:gridCol w="1525844">
                  <a:extLst>
                    <a:ext uri="{9D8B030D-6E8A-4147-A177-3AD203B41FA5}">
                      <a16:colId xmlns:a16="http://schemas.microsoft.com/office/drawing/2014/main" val="10539049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No</a:t>
                      </a:r>
                      <a:endParaRPr kumimoji="1" lang="ja-JP" altLang="en-US" sz="12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（フリガナ）</a:t>
                      </a:r>
                      <a:endParaRPr kumimoji="1" lang="en-US" altLang="ja-JP" sz="12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お名前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年齢</a:t>
                      </a:r>
                      <a:endParaRPr kumimoji="1" lang="en-US" altLang="ja-JP" sz="12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学年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電話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お住い</a:t>
                      </a:r>
                      <a:endParaRPr kumimoji="1" lang="en-US" altLang="ja-JP" sz="12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（市町村名まで）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7206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1</a:t>
                      </a:r>
                      <a:endParaRPr kumimoji="1" lang="ja-JP" altLang="en-US" sz="14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（　　　　　</a:t>
                      </a: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           </a:t>
                      </a:r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）</a:t>
                      </a:r>
                      <a:endParaRPr kumimoji="1" lang="en-US" altLang="ja-JP" sz="12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ja-JP" altLang="en-US" sz="14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526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2</a:t>
                      </a:r>
                      <a:endParaRPr kumimoji="1" lang="ja-JP" altLang="en-US" sz="14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（　　　　　</a:t>
                      </a: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           </a:t>
                      </a:r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）</a:t>
                      </a:r>
                      <a:endParaRPr kumimoji="1" lang="en-US" altLang="ja-JP" sz="12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en-US" altLang="ja-JP" sz="14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574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3</a:t>
                      </a:r>
                      <a:endParaRPr kumimoji="1" lang="ja-JP" altLang="en-US" sz="14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.      </a:t>
                      </a:r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　</a:t>
                      </a:r>
                      <a:r>
                        <a:rPr kumimoji="1" lang="en-US" altLang="ja-JP" sz="12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    </a:t>
                      </a:r>
                      <a:r>
                        <a:rPr kumimoji="1" lang="ja-JP" altLang="en-US" sz="12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　　　）</a:t>
                      </a:r>
                      <a:endParaRPr kumimoji="1" lang="en-US" altLang="ja-JP" sz="12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endParaRPr kumimoji="1" lang="ja-JP" altLang="en-US" sz="14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784641"/>
                  </a:ext>
                </a:extLst>
              </a:tr>
            </a:tbl>
          </a:graphicData>
        </a:graphic>
      </p:graphicFrame>
      <p:sp>
        <p:nvSpPr>
          <p:cNvPr id="21" name="タイトル 7">
            <a:extLst>
              <a:ext uri="{FF2B5EF4-FFF2-40B4-BE49-F238E27FC236}">
                <a16:creationId xmlns:a16="http://schemas.microsoft.com/office/drawing/2014/main" id="{F4AF36C4-EDBE-1D75-E7DA-3137060B279C}"/>
              </a:ext>
            </a:extLst>
          </p:cNvPr>
          <p:cNvSpPr txBox="1">
            <a:spLocks/>
          </p:cNvSpPr>
          <p:nvPr/>
        </p:nvSpPr>
        <p:spPr>
          <a:xfrm>
            <a:off x="514350" y="745832"/>
            <a:ext cx="6220459" cy="30567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ja-JP" altLang="en-US" sz="1400" b="1">
                <a:latin typeface="Meiryo UI" panose="020B0604030504040204" pitchFamily="34" charset="-128"/>
                <a:ea typeface="Meiryo UI" panose="020B0604030504040204" pitchFamily="34" charset="-128"/>
              </a:rPr>
              <a:t>要　　　項：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ボッチャ大会</a:t>
            </a: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 &amp; 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さいかつぼーる・モルック体験会</a:t>
            </a:r>
            <a:endParaRPr lang="en-US" altLang="ja-JP" sz="1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400" b="1">
                <a:latin typeface="Meiryo UI" panose="020B0604030504040204" pitchFamily="34" charset="-128"/>
                <a:ea typeface="Meiryo UI" panose="020B0604030504040204" pitchFamily="34" charset="-128"/>
              </a:rPr>
              <a:t>参加資格：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オープン（年齢、性別、経験の有無一才制限なし。</a:t>
            </a:r>
            <a:b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</a:t>
            </a: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但し、ボッチャのゲームはチーム戦とし、参加人数により調整します。</a:t>
            </a: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b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</a:t>
            </a: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個人参加の場合は当日チームを発表します。）</a:t>
            </a:r>
            <a:endParaRPr lang="en-US" altLang="ja-JP" sz="1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400" b="1">
                <a:latin typeface="Meiryo UI" panose="020B0604030504040204" pitchFamily="34" charset="-128"/>
                <a:ea typeface="Meiryo UI" panose="020B0604030504040204" pitchFamily="34" charset="-128"/>
              </a:rPr>
              <a:t>競技方法：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１対戦は３エンド</a:t>
            </a: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もしくは</a:t>
            </a: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 30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分までの時間制。</a:t>
            </a:r>
            <a:endParaRPr lang="en-US" altLang="ja-JP" sz="1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400" b="1">
                <a:latin typeface="Meiryo UI" panose="020B0604030504040204" pitchFamily="34" charset="-128"/>
                <a:ea typeface="Meiryo UI" panose="020B0604030504040204" pitchFamily="34" charset="-128"/>
              </a:rPr>
              <a:t>表　　　彰：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上位３チームを表彰。</a:t>
            </a:r>
            <a:endParaRPr lang="en-US" altLang="ja-JP" sz="1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400" b="1">
                <a:latin typeface="Meiryo UI" panose="020B0604030504040204" pitchFamily="34" charset="-128"/>
                <a:ea typeface="Meiryo UI" panose="020B0604030504040204" pitchFamily="34" charset="-128"/>
              </a:rPr>
              <a:t>参</a:t>
            </a:r>
            <a:r>
              <a:rPr lang="en-US" altLang="ja-JP" sz="1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  </a:t>
            </a:r>
            <a:r>
              <a:rPr lang="ja-JP" altLang="en-US" sz="1400" b="1">
                <a:latin typeface="Meiryo UI" panose="020B0604030504040204" pitchFamily="34" charset="-128"/>
                <a:ea typeface="Meiryo UI" panose="020B0604030504040204" pitchFamily="34" charset="-128"/>
              </a:rPr>
              <a:t>加</a:t>
            </a:r>
            <a:r>
              <a:rPr lang="en-US" altLang="ja-JP" sz="1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1400" b="1">
                <a:latin typeface="Meiryo UI" panose="020B0604030504040204" pitchFamily="34" charset="-128"/>
                <a:ea typeface="Meiryo UI" panose="020B0604030504040204" pitchFamily="34" charset="-128"/>
              </a:rPr>
              <a:t>費：</a:t>
            </a: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300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円</a:t>
            </a: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/1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人　大会参加費は大会当日受付でお支払いください。</a:t>
            </a:r>
            <a:endParaRPr lang="en-US" altLang="ja-JP" sz="1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400" b="1">
                <a:latin typeface="Meiryo UI" panose="020B0604030504040204" pitchFamily="34" charset="-128"/>
                <a:ea typeface="Meiryo UI" panose="020B0604030504040204" pitchFamily="34" charset="-128"/>
              </a:rPr>
              <a:t>申込締切：</a:t>
            </a: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12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8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日（日）まで</a:t>
            </a:r>
            <a:b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　　（定員になり次第受付終了します。早めにお申し込みください）</a:t>
            </a:r>
            <a:endParaRPr lang="en-US" altLang="ja-JP" sz="1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400" b="1">
                <a:latin typeface="Meiryo UI" panose="020B0604030504040204" pitchFamily="34" charset="-128"/>
                <a:ea typeface="Meiryo UI" panose="020B0604030504040204" pitchFamily="34" charset="-128"/>
              </a:rPr>
              <a:t>スケジュール：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大会＆体験会</a:t>
            </a: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 9:00〜12:00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（受付</a:t>
            </a: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８</a:t>
            </a: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:30〜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  <a:b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</a:t>
            </a: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9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時</a:t>
            </a: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分から</a:t>
            </a:r>
            <a: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  <a:t>30</a:t>
            </a: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分ほど練習会を行います。</a:t>
            </a:r>
            <a:b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初めての方でも十分に競技できます。</a:t>
            </a:r>
            <a:b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400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また、さいかつぼーる・モルックはボッチャ競技の待ち時間に体験できます。</a:t>
            </a:r>
            <a:endParaRPr lang="en-US" altLang="ja-JP" sz="1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l">
              <a:spcBef>
                <a:spcPts val="600"/>
              </a:spcBef>
            </a:pPr>
            <a:br>
              <a:rPr lang="en-US" altLang="ja-JP" sz="1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endParaRPr lang="ja-JP" altLang="en-US" sz="1400"/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021FC616-0BB4-4CB7-255D-BCA6B1EE04BC}"/>
              </a:ext>
            </a:extLst>
          </p:cNvPr>
          <p:cNvGrpSpPr/>
          <p:nvPr/>
        </p:nvGrpSpPr>
        <p:grpSpPr>
          <a:xfrm>
            <a:off x="184935" y="3792104"/>
            <a:ext cx="6488130" cy="1204963"/>
            <a:chOff x="179369" y="7007747"/>
            <a:chExt cx="6488130" cy="1204963"/>
          </a:xfrm>
        </p:grpSpPr>
        <p:sp>
          <p:nvSpPr>
            <p:cNvPr id="27" name="角丸四角形 26">
              <a:extLst>
                <a:ext uri="{FF2B5EF4-FFF2-40B4-BE49-F238E27FC236}">
                  <a16:creationId xmlns:a16="http://schemas.microsoft.com/office/drawing/2014/main" id="{4FD06E34-B53A-6995-15B8-E7F1BC1F7E03}"/>
                </a:ext>
              </a:extLst>
            </p:cNvPr>
            <p:cNvSpPr/>
            <p:nvPr/>
          </p:nvSpPr>
          <p:spPr>
            <a:xfrm>
              <a:off x="179369" y="7209338"/>
              <a:ext cx="6488129" cy="1003372"/>
            </a:xfrm>
            <a:prstGeom prst="roundRect">
              <a:avLst/>
            </a:prstGeom>
            <a:noFill/>
            <a:ln w="952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2F2F7DB9-C220-ADA2-F3C6-06B078466742}"/>
                </a:ext>
              </a:extLst>
            </p:cNvPr>
            <p:cNvSpPr txBox="1"/>
            <p:nvPr/>
          </p:nvSpPr>
          <p:spPr>
            <a:xfrm>
              <a:off x="2438400" y="7007747"/>
              <a:ext cx="22606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>
                  <a:latin typeface="Meiryo UI" panose="020B0604030504040204" pitchFamily="34" charset="-128"/>
                  <a:ea typeface="Meiryo UI" panose="020B0604030504040204" pitchFamily="34" charset="-128"/>
                </a:rPr>
                <a:t>お問合せ・お申込みは</a:t>
              </a:r>
              <a:endParaRPr lang="en-US" altLang="ja-JP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29" name="字幕 2">
              <a:extLst>
                <a:ext uri="{FF2B5EF4-FFF2-40B4-BE49-F238E27FC236}">
                  <a16:creationId xmlns:a16="http://schemas.microsoft.com/office/drawing/2014/main" id="{1B6EC988-94BF-B573-7C1D-085FCDE432BA}"/>
                </a:ext>
              </a:extLst>
            </p:cNvPr>
            <p:cNvSpPr txBox="1">
              <a:spLocks/>
            </p:cNvSpPr>
            <p:nvPr/>
          </p:nvSpPr>
          <p:spPr>
            <a:xfrm>
              <a:off x="241604" y="7363089"/>
              <a:ext cx="6425895" cy="834633"/>
            </a:xfrm>
            <a:prstGeom prst="rect">
              <a:avLst/>
            </a:prstGeom>
          </p:spPr>
          <p:txBody>
            <a:bodyPr vert="horz" wrap="none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200" b="1">
                  <a:latin typeface="Meiryo UI" panose="020B0604030504040204" pitchFamily="34" charset="-128"/>
                  <a:ea typeface="Meiryo UI" panose="020B0604030504040204" pitchFamily="34" charset="-128"/>
                </a:rPr>
                <a:t>エンジョイスポーツクラブ■久我（</a:t>
              </a:r>
              <a:r>
                <a:rPr lang="en-US" altLang="ja-JP" sz="1200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TEL</a:t>
              </a:r>
              <a:r>
                <a:rPr lang="ja-JP" altLang="en-US" sz="1200">
                  <a:latin typeface="Meiryo UI" panose="020B0604030504040204" pitchFamily="34" charset="-128"/>
                  <a:ea typeface="Meiryo UI" panose="020B0604030504040204" pitchFamily="34" charset="-128"/>
                </a:rPr>
                <a:t>・</a:t>
              </a:r>
              <a:r>
                <a:rPr lang="en-US" altLang="ja-JP" sz="1200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FAX.</a:t>
              </a:r>
              <a:r>
                <a:rPr lang="en-US" altLang="ja-JP" sz="1200" b="1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0475-42-3919 / </a:t>
              </a:r>
              <a:r>
                <a:rPr lang="en-US" altLang="ja-JP" sz="1200" b="1" dirty="0" err="1">
                  <a:latin typeface="Meiryo UI" panose="020B0604030504040204" pitchFamily="34" charset="-128"/>
                  <a:ea typeface="Meiryo UI" panose="020B0604030504040204" pitchFamily="34" charset="-128"/>
                </a:rPr>
                <a:t>m.kuga.gt@gmail.com</a:t>
              </a:r>
              <a:r>
                <a:rPr lang="ja-JP" altLang="en-US" sz="1200" b="1">
                  <a:latin typeface="Meiryo UI" panose="020B0604030504040204" pitchFamily="34" charset="-128"/>
                  <a:ea typeface="Meiryo UI" panose="020B0604030504040204" pitchFamily="34" charset="-128"/>
                </a:rPr>
                <a:t>）</a:t>
              </a:r>
              <a:endParaRPr lang="en-US" altLang="ja-JP" sz="1200" b="1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  <a:p>
              <a:pPr algn="l"/>
              <a:r>
                <a:rPr lang="ja-JP" altLang="en-US" sz="1200" b="1">
                  <a:latin typeface="Meiryo UI" panose="020B0604030504040204" pitchFamily="34" charset="-128"/>
                  <a:ea typeface="Meiryo UI" panose="020B0604030504040204" pitchFamily="34" charset="-128"/>
                </a:rPr>
                <a:t>一宮町教育委員会（土日祝日を除く</a:t>
              </a:r>
              <a:r>
                <a:rPr lang="en-US" altLang="ja-JP" sz="1200" b="1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 8:30-17:00</a:t>
              </a:r>
              <a:r>
                <a:rPr lang="ja-JP" altLang="en-US" sz="1200" b="1">
                  <a:latin typeface="Meiryo UI" panose="020B0604030504040204" pitchFamily="34" charset="-128"/>
                  <a:ea typeface="Meiryo UI" panose="020B0604030504040204" pitchFamily="34" charset="-128"/>
                </a:rPr>
                <a:t>）</a:t>
              </a:r>
              <a:endParaRPr lang="en-US" altLang="ja-JP" sz="1200" b="1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  <a:p>
              <a:r>
                <a:rPr lang="en-US" altLang="ja-JP" sz="1200" b="1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                                        </a:t>
              </a:r>
              <a:r>
                <a:rPr lang="ja-JP" altLang="en-US" sz="1200" b="1">
                  <a:latin typeface="Meiryo UI" panose="020B0604030504040204" pitchFamily="34" charset="-128"/>
                  <a:ea typeface="Meiryo UI" panose="020B0604030504040204" pitchFamily="34" charset="-128"/>
                </a:rPr>
                <a:t>　</a:t>
              </a:r>
              <a:r>
                <a:rPr lang="en-US" altLang="ja-JP" sz="1200" b="1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 </a:t>
              </a:r>
              <a:r>
                <a:rPr lang="ja-JP" altLang="en-US" sz="1200" b="1">
                  <a:latin typeface="Meiryo UI" panose="020B0604030504040204" pitchFamily="34" charset="-128"/>
                  <a:ea typeface="Meiryo UI" panose="020B0604030504040204" pitchFamily="34" charset="-128"/>
                </a:rPr>
                <a:t>■受付（</a:t>
              </a:r>
              <a:r>
                <a:rPr lang="en-US" altLang="ja-JP" sz="1200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TEL.</a:t>
              </a:r>
              <a:r>
                <a:rPr lang="en-US" altLang="ja-JP" sz="1200" b="1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0475-42-1416 / FAX.0475-42-1424</a:t>
              </a:r>
              <a:r>
                <a:rPr lang="ja-JP" altLang="en-US" sz="1200" b="1">
                  <a:latin typeface="Meiryo UI" panose="020B0604030504040204" pitchFamily="34" charset="-128"/>
                  <a:ea typeface="Meiryo UI" panose="020B0604030504040204" pitchFamily="34" charset="-128"/>
                </a:rPr>
                <a:t>）</a:t>
              </a:r>
              <a:endParaRPr lang="en-US" altLang="ja-JP" sz="1200" b="1" dirty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31" name="字幕 2">
            <a:extLst>
              <a:ext uri="{FF2B5EF4-FFF2-40B4-BE49-F238E27FC236}">
                <a16:creationId xmlns:a16="http://schemas.microsoft.com/office/drawing/2014/main" id="{D4897E54-47F5-AD48-0498-C37C55ECA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107" y="5091812"/>
            <a:ext cx="6576703" cy="97906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200">
                <a:latin typeface="Meiryo UI" panose="020B0604030504040204" pitchFamily="34" charset="-128"/>
                <a:ea typeface="Meiryo UI" panose="020B0604030504040204" pitchFamily="34" charset="-128"/>
              </a:rPr>
              <a:t>主催：千葉県総合型地域スポーツクラブ連絡協議会　千葉県広域スポーツセンター（千葉県）</a:t>
            </a:r>
            <a:endParaRPr lang="en-US" altLang="ja-JP" sz="12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200">
                <a:latin typeface="Meiryo UI" panose="020B0604030504040204" pitchFamily="34" charset="-128"/>
                <a:ea typeface="Meiryo UI" panose="020B0604030504040204" pitchFamily="34" charset="-128"/>
              </a:rPr>
              <a:t>主管</a:t>
            </a:r>
            <a:r>
              <a:rPr kumimoji="1" lang="ja-JP" altLang="en-US" sz="1200">
                <a:latin typeface="Meiryo UI" panose="020B0604030504040204" pitchFamily="34" charset="-128"/>
                <a:ea typeface="Meiryo UI" panose="020B0604030504040204" pitchFamily="34" charset="-128"/>
              </a:rPr>
              <a:t>：</a:t>
            </a:r>
            <a:r>
              <a:rPr kumimoji="1" lang="en-US" altLang="ja-JP" sz="1200" dirty="0">
                <a:latin typeface="Meiryo UI" panose="020B0604030504040204" pitchFamily="34" charset="-128"/>
                <a:ea typeface="Meiryo UI" panose="020B0604030504040204" pitchFamily="34" charset="-128"/>
              </a:rPr>
              <a:t>NPO</a:t>
            </a:r>
            <a:r>
              <a:rPr kumimoji="1" lang="ja-JP" altLang="en-US" sz="1200">
                <a:latin typeface="Meiryo UI" panose="020B0604030504040204" pitchFamily="34" charset="-128"/>
                <a:ea typeface="Meiryo UI" panose="020B0604030504040204" pitchFamily="34" charset="-128"/>
              </a:rPr>
              <a:t>法人一宮町スポーツ協会</a:t>
            </a:r>
            <a:r>
              <a:rPr lang="ja-JP" altLang="en-US" sz="120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kumimoji="1" lang="ja-JP" altLang="en-US" sz="1200">
                <a:latin typeface="Meiryo UI" panose="020B0604030504040204" pitchFamily="34" charset="-128"/>
                <a:ea typeface="Meiryo UI" panose="020B0604030504040204" pitchFamily="34" charset="-128"/>
              </a:rPr>
              <a:t>エンジョイスポーツクラブ</a:t>
            </a:r>
            <a:endParaRPr kumimoji="1" lang="en-US" altLang="ja-JP" sz="12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kumimoji="1" lang="ja-JP" altLang="en-US" sz="1200">
                <a:latin typeface="Meiryo UI" panose="020B0604030504040204" pitchFamily="34" charset="-128"/>
                <a:ea typeface="Meiryo UI" panose="020B0604030504040204" pitchFamily="34" charset="-128"/>
              </a:rPr>
              <a:t>後援：一宮町　一宮町教育委員会</a:t>
            </a:r>
            <a:br>
              <a:rPr kumimoji="1" lang="en-US" altLang="ja-JP" sz="12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kumimoji="1" lang="ja-JP" altLang="en-US" sz="1200">
                <a:latin typeface="Meiryo UI" panose="020B0604030504040204" pitchFamily="34" charset="-128"/>
                <a:ea typeface="Meiryo UI" panose="020B0604030504040204" pitchFamily="34" charset="-128"/>
              </a:rPr>
              <a:t>協力：千葉県立長生特別支援学校　</a:t>
            </a:r>
            <a:r>
              <a:rPr lang="ja-JP" altLang="en-US" sz="1200">
                <a:latin typeface="Meiryo UI" panose="020B0604030504040204" pitchFamily="34" charset="-128"/>
                <a:ea typeface="Meiryo UI" panose="020B0604030504040204" pitchFamily="34" charset="-128"/>
              </a:rPr>
              <a:t>千葉県立大多喜高等学校</a:t>
            </a:r>
            <a:endParaRPr lang="en-US" altLang="ja-JP" sz="12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ja-JP" sz="1200" kern="100">
                <a:effectLst/>
                <a:latin typeface="Meiryo UI" panose="020B0604030504040204" pitchFamily="34" charset="-128"/>
                <a:ea typeface="Meiryo UI" panose="020B0604030504040204" pitchFamily="34" charset="-128"/>
                <a:cs typeface="Times New Roman" panose="02020603050405020304" pitchFamily="18" charset="0"/>
              </a:rPr>
              <a:t>毎日新聞上総一宮販売所</a:t>
            </a:r>
            <a:r>
              <a:rPr lang="en-US" altLang="ja-JP" sz="1200" kern="100" dirty="0">
                <a:effectLst/>
                <a:latin typeface="Meiryo UI" panose="020B0604030504040204" pitchFamily="34" charset="-128"/>
                <a:ea typeface="Meiryo UI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ja-JP" altLang="ja-JP" sz="1200" kern="100">
                <a:effectLst/>
                <a:latin typeface="Meiryo UI" panose="020B0604030504040204" pitchFamily="34" charset="-128"/>
                <a:ea typeface="Meiryo UI" panose="020B0604030504040204" pitchFamily="34" charset="-128"/>
                <a:cs typeface="Times New Roman" panose="02020603050405020304" pitchFamily="18" charset="0"/>
              </a:rPr>
              <a:t>読売センター上総一の宮</a:t>
            </a:r>
            <a:endParaRPr lang="ja-JP" altLang="ja-JP" sz="1100" kern="100">
              <a:effectLst/>
              <a:latin typeface="Meiryo UI" panose="020B0604030504040204" pitchFamily="34" charset="-128"/>
              <a:ea typeface="Meiryo UI" panose="020B060403050404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32" name="タイトル 7">
            <a:extLst>
              <a:ext uri="{FF2B5EF4-FFF2-40B4-BE49-F238E27FC236}">
                <a16:creationId xmlns:a16="http://schemas.microsoft.com/office/drawing/2014/main" id="{FB4D59AF-3B29-A4E7-B44E-CFA8E95AC416}"/>
              </a:ext>
            </a:extLst>
          </p:cNvPr>
          <p:cNvSpPr txBox="1">
            <a:spLocks/>
          </p:cNvSpPr>
          <p:nvPr/>
        </p:nvSpPr>
        <p:spPr>
          <a:xfrm>
            <a:off x="247170" y="6625459"/>
            <a:ext cx="6425894" cy="5297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200">
                <a:latin typeface="Meiryo UI" panose="020B0604030504040204" pitchFamily="34" charset="-128"/>
                <a:ea typeface="Meiryo UI" panose="020B0604030504040204" pitchFamily="34" charset="-128"/>
              </a:rPr>
              <a:t>スポネットちば</a:t>
            </a:r>
            <a:r>
              <a:rPr lang="en-US" altLang="ja-JP" sz="1200" dirty="0">
                <a:latin typeface="Meiryo UI" panose="020B0604030504040204" pitchFamily="34" charset="-128"/>
                <a:ea typeface="Meiryo UI" panose="020B0604030504040204" pitchFamily="34" charset="-128"/>
              </a:rPr>
              <a:t>2024</a:t>
            </a:r>
            <a:r>
              <a:rPr lang="ja-JP" altLang="en-US" sz="1200">
                <a:latin typeface="Meiryo UI" panose="020B0604030504040204" pitchFamily="34" charset="-128"/>
                <a:ea typeface="Meiryo UI" panose="020B0604030504040204" pitchFamily="34" charset="-128"/>
              </a:rPr>
              <a:t>　ボッチャ大会</a:t>
            </a:r>
            <a:r>
              <a:rPr lang="en-US" altLang="ja-JP" sz="1200" dirty="0">
                <a:latin typeface="Meiryo UI" panose="020B0604030504040204" pitchFamily="34" charset="-128"/>
                <a:ea typeface="Meiryo UI" panose="020B0604030504040204" pitchFamily="34" charset="-128"/>
              </a:rPr>
              <a:t>&amp;</a:t>
            </a:r>
            <a:r>
              <a:rPr lang="ja-JP" altLang="en-US" sz="1200">
                <a:latin typeface="Meiryo UI" panose="020B0604030504040204" pitchFamily="34" charset="-128"/>
                <a:ea typeface="Meiryo UI" panose="020B0604030504040204" pitchFamily="34" charset="-128"/>
              </a:rPr>
              <a:t>さいかつぼーる・モルック体験会に</a:t>
            </a:r>
            <a:endParaRPr lang="en-US" altLang="ja-JP" sz="12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l"/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l"/>
            <a:r>
              <a:rPr lang="ja-JP" altLang="en-US" sz="1600">
                <a:latin typeface="Meiryo UI" panose="020B0604030504040204" pitchFamily="34" charset="-128"/>
                <a:ea typeface="Meiryo UI" panose="020B0604030504040204" pitchFamily="34" charset="-128"/>
              </a:rPr>
              <a:t>（</a:t>
            </a:r>
            <a:r>
              <a:rPr lang="en-US" altLang="ja-JP" sz="16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1600">
                <a:latin typeface="Meiryo UI" panose="020B0604030504040204" pitchFamily="34" charset="-128"/>
                <a:ea typeface="Meiryo UI" panose="020B0604030504040204" pitchFamily="34" charset="-128"/>
              </a:rPr>
              <a:t>個人参加　・　チーム参加</a:t>
            </a:r>
            <a:r>
              <a:rPr lang="en-US" altLang="ja-JP" sz="16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1600">
                <a:latin typeface="Meiryo UI" panose="020B0604030504040204" pitchFamily="34" charset="-128"/>
                <a:ea typeface="Meiryo UI" panose="020B0604030504040204" pitchFamily="34" charset="-128"/>
              </a:rPr>
              <a:t>「チーム名</a:t>
            </a:r>
            <a:r>
              <a:rPr lang="en-US" altLang="ja-JP" sz="16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1600">
                <a:latin typeface="Meiryo UI" panose="020B0604030504040204" pitchFamily="34" charset="-128"/>
                <a:ea typeface="Meiryo UI" panose="020B0604030504040204" pitchFamily="34" charset="-128"/>
              </a:rPr>
              <a:t>：</a:t>
            </a:r>
            <a:r>
              <a:rPr lang="en-US" altLang="ja-JP" sz="1600" dirty="0">
                <a:latin typeface="Meiryo UI" panose="020B0604030504040204" pitchFamily="34" charset="-128"/>
                <a:ea typeface="Meiryo UI" panose="020B0604030504040204" pitchFamily="34" charset="-128"/>
              </a:rPr>
              <a:t>   </a:t>
            </a:r>
            <a:r>
              <a:rPr lang="ja-JP" altLang="en-US" sz="1600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」</a:t>
            </a:r>
            <a:r>
              <a:rPr lang="en-US" altLang="ja-JP" sz="16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1600"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  <a:r>
              <a:rPr lang="ja-JP" altLang="en-US" sz="1200">
                <a:latin typeface="Meiryo UI" panose="020B0604030504040204" pitchFamily="34" charset="-128"/>
                <a:ea typeface="Meiryo UI" panose="020B0604030504040204" pitchFamily="34" charset="-128"/>
              </a:rPr>
              <a:t>します。</a:t>
            </a:r>
            <a:endParaRPr lang="ja-JP" altLang="en-US" sz="1600"/>
          </a:p>
        </p:txBody>
      </p:sp>
      <p:sp>
        <p:nvSpPr>
          <p:cNvPr id="33" name="タイトル 7">
            <a:extLst>
              <a:ext uri="{FF2B5EF4-FFF2-40B4-BE49-F238E27FC236}">
                <a16:creationId xmlns:a16="http://schemas.microsoft.com/office/drawing/2014/main" id="{2BB6327E-E91F-F303-D946-3108E6D66E15}"/>
              </a:ext>
            </a:extLst>
          </p:cNvPr>
          <p:cNvSpPr txBox="1">
            <a:spLocks/>
          </p:cNvSpPr>
          <p:nvPr/>
        </p:nvSpPr>
        <p:spPr>
          <a:xfrm>
            <a:off x="105404" y="6270912"/>
            <a:ext cx="6629405" cy="3615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>
                <a:latin typeface="Meiryo UI" panose="020B0604030504040204" pitchFamily="34" charset="-128"/>
                <a:ea typeface="Meiryo UI" panose="020B0604030504040204" pitchFamily="34" charset="-128"/>
              </a:rPr>
              <a:t>スポネットちば</a:t>
            </a:r>
            <a:r>
              <a:rPr lang="en-US" altLang="ja-JP" sz="1600" dirty="0">
                <a:latin typeface="Meiryo UI" panose="020B0604030504040204" pitchFamily="34" charset="-128"/>
                <a:ea typeface="Meiryo UI" panose="020B0604030504040204" pitchFamily="34" charset="-128"/>
              </a:rPr>
              <a:t>2024</a:t>
            </a:r>
            <a:r>
              <a:rPr lang="ja-JP" altLang="en-US" sz="1600">
                <a:latin typeface="Meiryo UI" panose="020B0604030504040204" pitchFamily="34" charset="-128"/>
                <a:ea typeface="Meiryo UI" panose="020B0604030504040204" pitchFamily="34" charset="-128"/>
              </a:rPr>
              <a:t>　ボッチャ大会</a:t>
            </a:r>
            <a:r>
              <a:rPr lang="en-US" altLang="ja-JP" sz="1600" dirty="0">
                <a:latin typeface="Meiryo UI" panose="020B0604030504040204" pitchFamily="34" charset="-128"/>
                <a:ea typeface="Meiryo UI" panose="020B0604030504040204" pitchFamily="34" charset="-128"/>
              </a:rPr>
              <a:t>&amp;</a:t>
            </a:r>
            <a:r>
              <a:rPr lang="ja-JP" altLang="en-US" sz="1600">
                <a:latin typeface="Meiryo UI" panose="020B0604030504040204" pitchFamily="34" charset="-128"/>
                <a:ea typeface="Meiryo UI" panose="020B0604030504040204" pitchFamily="34" charset="-128"/>
              </a:rPr>
              <a:t>さいかつぼーる・モルック体験会参加申込書</a:t>
            </a:r>
            <a:r>
              <a:rPr lang="en-US" altLang="ja-JP" sz="1600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br>
              <a:rPr lang="en-US" altLang="ja-JP" sz="16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endParaRPr lang="ja-JP" altLang="en-US" sz="1600"/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B241F8E3-8292-5E81-3DBA-0C82BB7F84CD}"/>
              </a:ext>
            </a:extLst>
          </p:cNvPr>
          <p:cNvCxnSpPr/>
          <p:nvPr/>
        </p:nvCxnSpPr>
        <p:spPr>
          <a:xfrm>
            <a:off x="158107" y="6145674"/>
            <a:ext cx="6594487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タイトル 7">
            <a:extLst>
              <a:ext uri="{FF2B5EF4-FFF2-40B4-BE49-F238E27FC236}">
                <a16:creationId xmlns:a16="http://schemas.microsoft.com/office/drawing/2014/main" id="{62200A21-47D5-416C-0FF9-4BD88D6C48AE}"/>
              </a:ext>
            </a:extLst>
          </p:cNvPr>
          <p:cNvSpPr txBox="1">
            <a:spLocks/>
          </p:cNvSpPr>
          <p:nvPr/>
        </p:nvSpPr>
        <p:spPr>
          <a:xfrm>
            <a:off x="2870199" y="6044806"/>
            <a:ext cx="1117600" cy="27690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>
                <a:latin typeface="Meiryo UI" panose="020B0604030504040204" pitchFamily="34" charset="-128"/>
                <a:ea typeface="Meiryo UI" panose="020B0604030504040204" pitchFamily="34" charset="-128"/>
              </a:rPr>
              <a:t>キリトリセン</a:t>
            </a:r>
            <a:endParaRPr lang="ja-JP" altLang="en-US" sz="1200"/>
          </a:p>
        </p:txBody>
      </p:sp>
    </p:spTree>
    <p:extLst>
      <p:ext uri="{BB962C8B-B14F-4D97-AF65-F5344CB8AC3E}">
        <p14:creationId xmlns:p14="http://schemas.microsoft.com/office/powerpoint/2010/main" val="2079666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364</Words>
  <Application>Microsoft Office PowerPoint</Application>
  <PresentationFormat>A4 210 x 297 mm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千葉県総合型地域スポーツクラブ連絡協議会　スポネットちば2024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2024-10-16T05:48:27Z</dcterms:created>
  <dcterms:modified xsi:type="dcterms:W3CDTF">2024-10-16T05:48:43Z</dcterms:modified>
</cp:coreProperties>
</file>